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82" r:id="rId2"/>
    <p:sldId id="337" r:id="rId3"/>
    <p:sldId id="390" r:id="rId4"/>
    <p:sldId id="339" r:id="rId5"/>
    <p:sldId id="357" r:id="rId6"/>
    <p:sldId id="338" r:id="rId7"/>
    <p:sldId id="408" r:id="rId8"/>
    <p:sldId id="409" r:id="rId9"/>
    <p:sldId id="410" r:id="rId10"/>
    <p:sldId id="411" r:id="rId11"/>
    <p:sldId id="341" r:id="rId12"/>
    <p:sldId id="431" r:id="rId13"/>
    <p:sldId id="432" r:id="rId14"/>
    <p:sldId id="433" r:id="rId15"/>
    <p:sldId id="434" r:id="rId16"/>
    <p:sldId id="435" r:id="rId17"/>
    <p:sldId id="436" r:id="rId18"/>
    <p:sldId id="342" r:id="rId19"/>
    <p:sldId id="343" r:id="rId20"/>
    <p:sldId id="437" r:id="rId21"/>
    <p:sldId id="438" r:id="rId22"/>
    <p:sldId id="439" r:id="rId23"/>
    <p:sldId id="440" r:id="rId24"/>
    <p:sldId id="441" r:id="rId25"/>
    <p:sldId id="442" r:id="rId26"/>
    <p:sldId id="443" r:id="rId27"/>
    <p:sldId id="444" r:id="rId28"/>
    <p:sldId id="445" r:id="rId29"/>
    <p:sldId id="344" r:id="rId30"/>
    <p:sldId id="372" r:id="rId31"/>
    <p:sldId id="391" r:id="rId32"/>
    <p:sldId id="395" r:id="rId33"/>
    <p:sldId id="392" r:id="rId34"/>
    <p:sldId id="396" r:id="rId35"/>
    <p:sldId id="398" r:id="rId36"/>
    <p:sldId id="397" r:id="rId37"/>
    <p:sldId id="399" r:id="rId38"/>
    <p:sldId id="406" r:id="rId39"/>
    <p:sldId id="400" r:id="rId40"/>
    <p:sldId id="401" r:id="rId41"/>
    <p:sldId id="402" r:id="rId42"/>
    <p:sldId id="403" r:id="rId43"/>
    <p:sldId id="404" r:id="rId44"/>
    <p:sldId id="405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20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AB9636-B218-48E7-A003-EB06D47D9FD2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6C78D2-32AA-4099-96CF-ECD0C435B6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456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CE 405 Sanitary and Environmental Engineering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419600"/>
            <a:ext cx="8229600" cy="239236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dirty="0"/>
              <a:t>Al Mansour University College</a:t>
            </a:r>
          </a:p>
          <a:p>
            <a:pPr marL="0" indent="0" algn="ctr">
              <a:buNone/>
            </a:pPr>
            <a:r>
              <a:rPr lang="en-US" dirty="0"/>
              <a:t>Civil Engineering department</a:t>
            </a:r>
          </a:p>
          <a:p>
            <a:pPr marL="0" indent="0" algn="ctr">
              <a:buNone/>
            </a:pPr>
            <a:r>
              <a:rPr lang="en-US" dirty="0" smtClean="0"/>
              <a:t>2017-2018</a:t>
            </a:r>
          </a:p>
          <a:p>
            <a:pPr marL="0" indent="0" algn="ctr">
              <a:buNone/>
            </a:pPr>
            <a:r>
              <a:rPr lang="en-US" dirty="0" smtClean="0"/>
              <a:t>Lecture 3</a:t>
            </a:r>
            <a:endParaRPr lang="en-US" dirty="0"/>
          </a:p>
          <a:p>
            <a:pPr marL="0" indent="0" algn="ctr">
              <a:buNone/>
            </a:pPr>
            <a:r>
              <a:rPr lang="en-US" dirty="0" err="1" smtClean="0"/>
              <a:t>Dr</a:t>
            </a:r>
            <a:r>
              <a:rPr lang="en-US" dirty="0" smtClean="0"/>
              <a:t> </a:t>
            </a:r>
            <a:r>
              <a:rPr lang="en-US" dirty="0" err="1"/>
              <a:t>Ameer</a:t>
            </a:r>
            <a:r>
              <a:rPr lang="en-US" dirty="0"/>
              <a:t> </a:t>
            </a:r>
            <a:r>
              <a:rPr lang="en-US" dirty="0" err="1"/>
              <a:t>Badr</a:t>
            </a:r>
            <a:r>
              <a:rPr lang="en-US" dirty="0"/>
              <a:t> </a:t>
            </a:r>
            <a:r>
              <a:rPr lang="en-US" dirty="0" err="1"/>
              <a:t>Khudhair</a:t>
            </a:r>
            <a:endParaRPr lang="en-US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281" y="1679575"/>
            <a:ext cx="2047875" cy="251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99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4" t="15678" r="22033" b="32747"/>
          <a:stretch/>
        </p:blipFill>
        <p:spPr bwMode="auto">
          <a:xfrm>
            <a:off x="381000" y="533400"/>
            <a:ext cx="8438901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297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water pollution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pH scale</a:t>
            </a:r>
          </a:p>
          <a:p>
            <a:r>
              <a:rPr lang="en-US" dirty="0" smtClean="0"/>
              <a:t>Sediment </a:t>
            </a:r>
            <a:r>
              <a:rPr lang="en-US" dirty="0"/>
              <a:t>(Particulates)</a:t>
            </a:r>
          </a:p>
          <a:p>
            <a:r>
              <a:rPr lang="en-US" dirty="0"/>
              <a:t>Thermal </a:t>
            </a:r>
            <a:r>
              <a:rPr lang="en-US" dirty="0" smtClean="0"/>
              <a:t>Pollution</a:t>
            </a:r>
          </a:p>
          <a:p>
            <a:r>
              <a:rPr lang="en-US" dirty="0" smtClean="0"/>
              <a:t>Infectious Agents</a:t>
            </a:r>
          </a:p>
          <a:p>
            <a:r>
              <a:rPr lang="en-US" dirty="0"/>
              <a:t>Inorganic Pollutants</a:t>
            </a:r>
          </a:p>
          <a:p>
            <a:r>
              <a:rPr lang="en-US" dirty="0" smtClean="0"/>
              <a:t>Organic Chemicals (non domestic waste)</a:t>
            </a:r>
            <a:endParaRPr lang="en-US" dirty="0"/>
          </a:p>
          <a:p>
            <a:r>
              <a:rPr lang="en-US" dirty="0" smtClean="0"/>
              <a:t>Oxygen-Demanding Wastes (domestic waste)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18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Acid and base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3109" y="9144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Affect </a:t>
            </a:r>
            <a:r>
              <a:rPr lang="en-US" sz="2400" dirty="0"/>
              <a:t>the degree of </a:t>
            </a:r>
            <a:r>
              <a:rPr lang="en-US" sz="2400" dirty="0">
                <a:solidFill>
                  <a:srgbClr val="FF0000"/>
                </a:solidFill>
              </a:rPr>
              <a:t>corrosion of metals </a:t>
            </a:r>
            <a:r>
              <a:rPr lang="en-US" sz="2400" dirty="0"/>
              <a:t>as well as </a:t>
            </a:r>
            <a:r>
              <a:rPr lang="en-US" sz="2400" dirty="0">
                <a:solidFill>
                  <a:srgbClr val="FF0000"/>
                </a:solidFill>
              </a:rPr>
              <a:t>disinfection</a:t>
            </a:r>
            <a:r>
              <a:rPr lang="en-US" sz="2400" dirty="0"/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efficiency</a:t>
            </a:r>
          </a:p>
          <a:p>
            <a:pPr algn="just"/>
            <a:r>
              <a:rPr lang="en-US" sz="2400" dirty="0"/>
              <a:t>The pH of the water entering the distribution system must be controlled to minimize the corrosion of </a:t>
            </a:r>
            <a:r>
              <a:rPr lang="en-US" sz="2400" dirty="0" smtClean="0"/>
              <a:t>pipes </a:t>
            </a:r>
            <a:r>
              <a:rPr lang="en-US" sz="2400" dirty="0"/>
              <a:t>in household water systems. Failure to do so can result in the contamination of drinking-water and in </a:t>
            </a:r>
            <a:r>
              <a:rPr lang="en-US" sz="2400" dirty="0">
                <a:solidFill>
                  <a:srgbClr val="FF0000"/>
                </a:solidFill>
              </a:rPr>
              <a:t>adverse effects </a:t>
            </a:r>
            <a:r>
              <a:rPr lang="en-US" sz="2400" dirty="0"/>
              <a:t>on its </a:t>
            </a:r>
            <a:r>
              <a:rPr lang="en-US" sz="2400" dirty="0">
                <a:solidFill>
                  <a:srgbClr val="FF0000"/>
                </a:solidFill>
              </a:rPr>
              <a:t>taste</a:t>
            </a:r>
            <a:r>
              <a:rPr lang="en-US" sz="2400" dirty="0"/>
              <a:t>, </a:t>
            </a:r>
            <a:r>
              <a:rPr lang="en-US" sz="2400" dirty="0" smtClean="0">
                <a:solidFill>
                  <a:srgbClr val="FF0000"/>
                </a:solidFill>
              </a:rPr>
              <a:t>odor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818" y="3648075"/>
            <a:ext cx="4099891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648075"/>
            <a:ext cx="4043218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485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en-US" sz="2400" dirty="0"/>
              <a:t>pH is a way of expressing the </a:t>
            </a:r>
            <a:r>
              <a:rPr lang="en-US" sz="2400" dirty="0">
                <a:solidFill>
                  <a:srgbClr val="FF0000"/>
                </a:solidFill>
              </a:rPr>
              <a:t>hydrogen-ion concentration </a:t>
            </a:r>
            <a:r>
              <a:rPr lang="en-US" sz="2400" dirty="0"/>
              <a:t>of a solution. As </a:t>
            </a:r>
            <a:r>
              <a:rPr lang="en-US" sz="2400" dirty="0">
                <a:solidFill>
                  <a:srgbClr val="FF0000"/>
                </a:solidFill>
              </a:rPr>
              <a:t>acids</a:t>
            </a:r>
            <a:r>
              <a:rPr lang="en-US" sz="2400" dirty="0"/>
              <a:t> and </a:t>
            </a:r>
            <a:r>
              <a:rPr lang="en-US" sz="2400" dirty="0">
                <a:solidFill>
                  <a:srgbClr val="FF0000"/>
                </a:solidFill>
              </a:rPr>
              <a:t>bases</a:t>
            </a:r>
            <a:r>
              <a:rPr lang="en-US" sz="2400" dirty="0"/>
              <a:t> in solution dissociate to yield hydrogen ions [H+] and hydroxyl ions [OH-] respectively, pH is used to indicate the </a:t>
            </a:r>
            <a:r>
              <a:rPr lang="en-US" sz="2400" dirty="0">
                <a:solidFill>
                  <a:srgbClr val="FF0000"/>
                </a:solidFill>
              </a:rPr>
              <a:t>intensity</a:t>
            </a:r>
            <a:r>
              <a:rPr lang="en-US" sz="2400" dirty="0"/>
              <a:t> of the acidic or alkaline condition of a solution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pH =-log[H]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124200"/>
            <a:ext cx="7415129" cy="307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313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/>
              <a:t>The </a:t>
            </a:r>
            <a:r>
              <a:rPr lang="en-US" sz="2400" dirty="0">
                <a:solidFill>
                  <a:srgbClr val="FF0000"/>
                </a:solidFill>
              </a:rPr>
              <a:t>alkalinity</a:t>
            </a:r>
            <a:r>
              <a:rPr lang="en-US" sz="2400" dirty="0"/>
              <a:t> of water is its quantitative capacity to neutralize acids. The three major forms of alkalinity ranked in order of their association with high pH values are</a:t>
            </a:r>
          </a:p>
          <a:p>
            <a:pPr marL="0" indent="0">
              <a:buNone/>
            </a:pPr>
            <a:r>
              <a:rPr lang="en-US" sz="2400" dirty="0"/>
              <a:t>(1) </a:t>
            </a:r>
            <a:r>
              <a:rPr lang="en-US" sz="2400" dirty="0" smtClean="0"/>
              <a:t>hydroxide </a:t>
            </a:r>
            <a:r>
              <a:rPr lang="en-US" sz="2400" dirty="0"/>
              <a:t>[OH</a:t>
            </a:r>
            <a:r>
              <a:rPr lang="en-US" sz="2400" baseline="30000" dirty="0"/>
              <a:t>-</a:t>
            </a:r>
            <a:r>
              <a:rPr lang="en-US" sz="2400" dirty="0" smtClean="0"/>
              <a:t>]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(2) </a:t>
            </a:r>
            <a:r>
              <a:rPr lang="en-US" sz="2400" dirty="0" smtClean="0"/>
              <a:t>carbonate, </a:t>
            </a:r>
            <a:r>
              <a:rPr lang="en-US" sz="2400" dirty="0"/>
              <a:t>[</a:t>
            </a:r>
            <a:r>
              <a:rPr lang="en-US" sz="2400" dirty="0" smtClean="0"/>
              <a:t>CO</a:t>
            </a:r>
            <a:r>
              <a:rPr lang="en-US" sz="2400" baseline="-25000" dirty="0" smtClean="0"/>
              <a:t>3</a:t>
            </a:r>
            <a:r>
              <a:rPr lang="en-US" sz="2400" baseline="30000" dirty="0" smtClean="0"/>
              <a:t>-2</a:t>
            </a:r>
            <a:r>
              <a:rPr lang="en-US" sz="2400" dirty="0" smtClean="0"/>
              <a:t>]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(3) bicarbonate </a:t>
            </a:r>
            <a:r>
              <a:rPr lang="en-US" sz="2400" dirty="0" smtClean="0"/>
              <a:t>[</a:t>
            </a:r>
            <a:r>
              <a:rPr lang="en-US" sz="2400" dirty="0"/>
              <a:t>HCO</a:t>
            </a:r>
            <a:r>
              <a:rPr lang="en-US" sz="2400" baseline="-25000" dirty="0"/>
              <a:t>3</a:t>
            </a:r>
            <a:r>
              <a:rPr lang="en-US" sz="2400" baseline="30000" dirty="0"/>
              <a:t>-</a:t>
            </a:r>
            <a:r>
              <a:rPr lang="en-US" sz="2800" dirty="0" smtClean="0"/>
              <a:t>]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69"/>
          <a:stretch/>
        </p:blipFill>
        <p:spPr bwMode="auto">
          <a:xfrm>
            <a:off x="1676400" y="3200400"/>
            <a:ext cx="5593596" cy="3381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515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/>
              <a:t>Sediment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525963"/>
          </a:xfrm>
        </p:spPr>
        <p:txBody>
          <a:bodyPr>
            <a:normAutofit/>
          </a:bodyPr>
          <a:lstStyle/>
          <a:p>
            <a:r>
              <a:rPr lang="en-US" sz="2600" dirty="0"/>
              <a:t>Sediment is the loose </a:t>
            </a:r>
            <a:r>
              <a:rPr lang="en-US" sz="2600" dirty="0">
                <a:solidFill>
                  <a:srgbClr val="FF0000"/>
                </a:solidFill>
              </a:rPr>
              <a:t>sand</a:t>
            </a:r>
            <a:r>
              <a:rPr lang="en-US" sz="2600" dirty="0"/>
              <a:t>, </a:t>
            </a:r>
            <a:r>
              <a:rPr lang="en-US" sz="2600" dirty="0">
                <a:solidFill>
                  <a:srgbClr val="FF0000"/>
                </a:solidFill>
              </a:rPr>
              <a:t>clay</a:t>
            </a:r>
            <a:r>
              <a:rPr lang="en-US" sz="2600" dirty="0"/>
              <a:t>, </a:t>
            </a:r>
            <a:r>
              <a:rPr lang="en-US" sz="2600" dirty="0">
                <a:solidFill>
                  <a:srgbClr val="FF0000"/>
                </a:solidFill>
              </a:rPr>
              <a:t>silt</a:t>
            </a:r>
            <a:r>
              <a:rPr lang="en-US" sz="2600" dirty="0"/>
              <a:t> and other soil particles that settle at the bottom of a body of water. </a:t>
            </a:r>
            <a:endParaRPr lang="en-US" sz="2600" dirty="0" smtClean="0"/>
          </a:p>
          <a:p>
            <a:r>
              <a:rPr lang="en-US" sz="2600" dirty="0" smtClean="0"/>
              <a:t>Source: soil erosion </a:t>
            </a:r>
            <a:r>
              <a:rPr lang="en-US" sz="2600" dirty="0"/>
              <a:t>and runoff, decomposition of plants and animals.</a:t>
            </a:r>
          </a:p>
          <a:p>
            <a:r>
              <a:rPr lang="en-US" sz="2600" dirty="0" smtClean="0"/>
              <a:t>Cause: </a:t>
            </a:r>
            <a:r>
              <a:rPr lang="en-US" sz="2400" dirty="0" smtClean="0"/>
              <a:t>obstructs </a:t>
            </a:r>
            <a:r>
              <a:rPr lang="en-US" sz="2400" dirty="0"/>
              <a:t>shipping </a:t>
            </a:r>
            <a:r>
              <a:rPr lang="en-US" sz="2400" dirty="0" smtClean="0"/>
              <a:t>channels, clogs pipes, purification </a:t>
            </a:r>
            <a:r>
              <a:rPr lang="en-US" sz="2400" dirty="0"/>
              <a:t>more </a:t>
            </a:r>
            <a:r>
              <a:rPr lang="en-US" sz="2400" dirty="0" smtClean="0"/>
              <a:t>costly, disinfection process is not efficient.  </a:t>
            </a:r>
            <a:endParaRPr lang="en-US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733800"/>
            <a:ext cx="3737470" cy="2835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88869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381000"/>
            <a:ext cx="8229600" cy="5715000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400" dirty="0">
                <a:solidFill>
                  <a:srgbClr val="FF0000"/>
                </a:solidFill>
              </a:rPr>
              <a:t>Turbidity</a:t>
            </a:r>
            <a:r>
              <a:rPr lang="en-US" sz="2400" dirty="0"/>
              <a:t> is caused by suspended materials which absorb and scatter light, such as clay, silt, finely divided organic and inorganic matter, plankton and other microscopic organisms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These </a:t>
            </a:r>
            <a:r>
              <a:rPr lang="en-US" sz="2400" dirty="0"/>
              <a:t>materials are typically in the size range of 0.004 mm (clay) to 1.0 mm (sand). Turbidity can </a:t>
            </a:r>
            <a:r>
              <a:rPr lang="en-US" sz="2400" dirty="0">
                <a:solidFill>
                  <a:srgbClr val="FF0000"/>
                </a:solidFill>
              </a:rPr>
              <a:t>affect the color </a:t>
            </a:r>
            <a:r>
              <a:rPr lang="en-US" sz="2400" dirty="0"/>
              <a:t>of the water.</a:t>
            </a:r>
          </a:p>
          <a:p>
            <a:pPr algn="just"/>
            <a:r>
              <a:rPr lang="en-US" sz="2400" dirty="0"/>
              <a:t>These colloidal and finely dispersed turbidity-causing materials </a:t>
            </a:r>
            <a:r>
              <a:rPr lang="en-US" sz="2400" dirty="0">
                <a:solidFill>
                  <a:srgbClr val="FF0000"/>
                </a:solidFill>
              </a:rPr>
              <a:t>do not settle </a:t>
            </a:r>
            <a:r>
              <a:rPr lang="en-US" sz="2400" dirty="0"/>
              <a:t>under quiescent conditions and are difficult to remove by sedimentation. </a:t>
            </a:r>
            <a:endParaRPr lang="en-US" sz="2400" dirty="0" smtClean="0"/>
          </a:p>
          <a:p>
            <a:pPr algn="just"/>
            <a:r>
              <a:rPr lang="en-US" sz="2400" dirty="0" smtClean="0"/>
              <a:t>Turbidity </a:t>
            </a:r>
            <a:r>
              <a:rPr lang="en-US" sz="2400" dirty="0"/>
              <a:t>is a key parameter in water supply engineering, because turbidity will both cause water to be </a:t>
            </a:r>
            <a:r>
              <a:rPr lang="en-US" sz="2400" dirty="0" smtClean="0">
                <a:solidFill>
                  <a:srgbClr val="FF0000"/>
                </a:solidFill>
              </a:rPr>
              <a:t>unpleasant</a:t>
            </a:r>
            <a:r>
              <a:rPr lang="en-US" sz="2400" dirty="0" smtClean="0"/>
              <a:t> </a:t>
            </a:r>
            <a:r>
              <a:rPr lang="en-US" sz="2400" dirty="0"/>
              <a:t>and cause </a:t>
            </a:r>
            <a:r>
              <a:rPr lang="en-US" sz="2400" dirty="0">
                <a:solidFill>
                  <a:srgbClr val="FF0000"/>
                </a:solidFill>
              </a:rPr>
              <a:t>problems in water treatment processes</a:t>
            </a:r>
            <a:r>
              <a:rPr lang="en-US" sz="2400" dirty="0"/>
              <a:t>, such as filtration and disinfection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Turbidity </a:t>
            </a:r>
            <a:r>
              <a:rPr lang="en-US" sz="2400" dirty="0"/>
              <a:t>is also often used as </a:t>
            </a:r>
            <a:r>
              <a:rPr lang="en-US" sz="2400" dirty="0">
                <a:solidFill>
                  <a:srgbClr val="FF0000"/>
                </a:solidFill>
              </a:rPr>
              <a:t>indicative evidence </a:t>
            </a:r>
            <a:r>
              <a:rPr lang="en-US" sz="2400" dirty="0"/>
              <a:t>of the possibility of bacteria being present.</a:t>
            </a:r>
          </a:p>
          <a:p>
            <a:pPr algn="just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649290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74649"/>
            <a:ext cx="8229600" cy="4525963"/>
          </a:xfrm>
        </p:spPr>
        <p:txBody>
          <a:bodyPr/>
          <a:lstStyle/>
          <a:p>
            <a:r>
              <a:rPr lang="en-US" sz="2800" dirty="0"/>
              <a:t>Thermal Pollution:  an increase in </a:t>
            </a:r>
            <a:r>
              <a:rPr lang="en-US" sz="2800" dirty="0" smtClean="0"/>
              <a:t>water temperature</a:t>
            </a:r>
            <a:endParaRPr lang="en-US" sz="2800" dirty="0"/>
          </a:p>
          <a:p>
            <a:r>
              <a:rPr lang="en-US" sz="2800" dirty="0" smtClean="0"/>
              <a:t>Source: Nuclear power plants, coal fried power plants, industrial effluents, domestic sewage.</a:t>
            </a:r>
            <a:endParaRPr lang="en-US" sz="2800" dirty="0"/>
          </a:p>
          <a:p>
            <a:r>
              <a:rPr lang="en-US" sz="2800" dirty="0"/>
              <a:t>Can cause: thermal </a:t>
            </a:r>
            <a:r>
              <a:rPr lang="en-US" sz="2800" dirty="0" smtClean="0"/>
              <a:t>shock</a:t>
            </a:r>
            <a:endParaRPr lang="en-US" sz="2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683573"/>
            <a:ext cx="4800600" cy="3612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74904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/>
              <a:t>Infectious Agents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en-US" sz="2400" dirty="0"/>
              <a:t>Infectious Agents : pathogenic organisms.  </a:t>
            </a:r>
            <a:r>
              <a:rPr lang="en-US" sz="2400" dirty="0" smtClean="0"/>
              <a:t>Water-borne diseases </a:t>
            </a:r>
            <a:r>
              <a:rPr lang="en-US" sz="2400" dirty="0"/>
              <a:t>include typhoid, cholera, bacterial and </a:t>
            </a:r>
            <a:r>
              <a:rPr lang="en-US" sz="2400" dirty="0" smtClean="0"/>
              <a:t>amoebic dysentery, </a:t>
            </a:r>
            <a:r>
              <a:rPr lang="en-US" sz="2400" dirty="0"/>
              <a:t>infectious hepatitis, guinea worm </a:t>
            </a:r>
            <a:r>
              <a:rPr lang="en-US" sz="2400" dirty="0" smtClean="0"/>
              <a:t>and </a:t>
            </a:r>
            <a:r>
              <a:rPr lang="en-US" sz="2400" dirty="0"/>
              <a:t>bilharzia. </a:t>
            </a:r>
            <a:endParaRPr lang="en-US" sz="2400" dirty="0" smtClean="0"/>
          </a:p>
          <a:p>
            <a:pPr algn="just"/>
            <a:r>
              <a:rPr lang="en-US" sz="2400" dirty="0" smtClean="0"/>
              <a:t>Due </a:t>
            </a:r>
            <a:r>
              <a:rPr lang="en-US" sz="2400" dirty="0"/>
              <a:t>to lack of </a:t>
            </a:r>
            <a:r>
              <a:rPr lang="en-US" sz="2400" dirty="0" smtClean="0"/>
              <a:t>sanitation, analyze </a:t>
            </a:r>
            <a:r>
              <a:rPr lang="en-US" sz="2400" dirty="0"/>
              <a:t>coliform  bacteria  (</a:t>
            </a:r>
            <a:r>
              <a:rPr lang="en-US" sz="2400" dirty="0">
                <a:solidFill>
                  <a:srgbClr val="FF0000"/>
                </a:solidFill>
              </a:rPr>
              <a:t>E. coli</a:t>
            </a:r>
            <a:r>
              <a:rPr lang="en-US" sz="2400" dirty="0"/>
              <a:t>).  Presume </a:t>
            </a:r>
            <a:r>
              <a:rPr lang="en-US" sz="2400" dirty="0" smtClean="0"/>
              <a:t>if coliform  </a:t>
            </a:r>
            <a:r>
              <a:rPr lang="en-US" sz="2400" dirty="0"/>
              <a:t>bacteria are present, infectious pathogens </a:t>
            </a:r>
            <a:r>
              <a:rPr lang="en-US" sz="2400" dirty="0" smtClean="0"/>
              <a:t>are also </a:t>
            </a:r>
            <a:r>
              <a:rPr lang="en-US" sz="2400" dirty="0"/>
              <a:t>present.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518" y="4619625"/>
            <a:ext cx="2552700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" y="4419600"/>
            <a:ext cx="2981325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1" y="4530789"/>
            <a:ext cx="3352800" cy="2302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398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1518" y="3463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Some human diseases transmitted by polluted water</a:t>
            </a:r>
            <a:endParaRPr lang="en-US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6" t="23807" r="21634" b="7143"/>
          <a:stretch/>
        </p:blipFill>
        <p:spPr bwMode="auto">
          <a:xfrm>
            <a:off x="-1" y="838200"/>
            <a:ext cx="9124435" cy="5836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107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/>
              <a:t>Pollution is the introduction </a:t>
            </a:r>
            <a:r>
              <a:rPr lang="en-US" sz="2400" dirty="0" smtClean="0"/>
              <a:t>of a </a:t>
            </a:r>
            <a:r>
              <a:rPr lang="en-US" sz="2400" dirty="0" smtClean="0">
                <a:solidFill>
                  <a:srgbClr val="FF0000"/>
                </a:solidFill>
              </a:rPr>
              <a:t>contaminants/ pollutants </a:t>
            </a:r>
            <a:r>
              <a:rPr lang="en-US" sz="2400" dirty="0"/>
              <a:t>into the </a:t>
            </a:r>
            <a:r>
              <a:rPr lang="en-US" sz="2400" dirty="0" smtClean="0"/>
              <a:t>environment. </a:t>
            </a:r>
            <a:r>
              <a:rPr lang="en-US" sz="2400" dirty="0"/>
              <a:t>It is created by industrial </a:t>
            </a:r>
            <a:r>
              <a:rPr lang="en-US" sz="2400" dirty="0" smtClean="0"/>
              <a:t>and </a:t>
            </a:r>
            <a:r>
              <a:rPr lang="en-US" sz="2400" smtClean="0"/>
              <a:t>commercial waste, </a:t>
            </a:r>
            <a:r>
              <a:rPr lang="en-US" sz="2400" dirty="0"/>
              <a:t>agricultural practices, everyday human </a:t>
            </a:r>
            <a:r>
              <a:rPr lang="en-US" sz="2400" dirty="0" smtClean="0"/>
              <a:t>activities that </a:t>
            </a:r>
            <a:r>
              <a:rPr lang="en-US" sz="2400" dirty="0"/>
              <a:t>cause </a:t>
            </a:r>
            <a:r>
              <a:rPr lang="en-US" sz="2400" dirty="0">
                <a:solidFill>
                  <a:srgbClr val="FF0000"/>
                </a:solidFill>
              </a:rPr>
              <a:t>adverse</a:t>
            </a:r>
            <a:r>
              <a:rPr lang="en-US" sz="2400" dirty="0"/>
              <a:t> </a:t>
            </a:r>
            <a:r>
              <a:rPr lang="en-US" sz="2400" dirty="0" smtClean="0"/>
              <a:t>change to human health and environment.</a:t>
            </a:r>
          </a:p>
          <a:p>
            <a:pPr algn="just"/>
            <a:r>
              <a:rPr lang="en-US" sz="2400" dirty="0" smtClean="0"/>
              <a:t>Pollution </a:t>
            </a:r>
            <a:r>
              <a:rPr lang="en-US" sz="2400" dirty="0"/>
              <a:t>can take the form of </a:t>
            </a:r>
            <a:r>
              <a:rPr lang="en-US" sz="2400" dirty="0" smtClean="0"/>
              <a:t>biological creatures, chemical </a:t>
            </a:r>
            <a:r>
              <a:rPr lang="en-US" sz="2400" dirty="0"/>
              <a:t>substances or energy, such as noise, </a:t>
            </a:r>
            <a:r>
              <a:rPr lang="en-US" sz="2400" dirty="0" smtClean="0"/>
              <a:t>heat and radiation. 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5" t="17803" r="4545" b="18182"/>
          <a:stretch/>
        </p:blipFill>
        <p:spPr bwMode="auto">
          <a:xfrm>
            <a:off x="1578723" y="4481946"/>
            <a:ext cx="3374277" cy="2376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481946"/>
            <a:ext cx="3438525" cy="2315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240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Inorganic Pollutants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/>
              <a:t>Inorganic </a:t>
            </a:r>
            <a:r>
              <a:rPr lang="en-US" dirty="0" smtClean="0"/>
              <a:t>Pollutants are </a:t>
            </a:r>
            <a:r>
              <a:rPr lang="en-US" dirty="0"/>
              <a:t>caused </a:t>
            </a:r>
            <a:r>
              <a:rPr lang="en-US" dirty="0" smtClean="0"/>
              <a:t>mainly by </a:t>
            </a:r>
            <a:r>
              <a:rPr lang="en-US" dirty="0"/>
              <a:t>human </a:t>
            </a:r>
            <a:r>
              <a:rPr lang="en-US" dirty="0" smtClean="0"/>
              <a:t>activities </a:t>
            </a:r>
            <a:endParaRPr lang="en-US" dirty="0"/>
          </a:p>
          <a:p>
            <a:pPr algn="just"/>
            <a:r>
              <a:rPr lang="en-US" sz="2400" dirty="0" smtClean="0"/>
              <a:t>Metals</a:t>
            </a:r>
            <a:r>
              <a:rPr lang="en-US" sz="2400" dirty="0"/>
              <a:t>, like </a:t>
            </a:r>
            <a:r>
              <a:rPr lang="en-US" sz="2400" dirty="0">
                <a:solidFill>
                  <a:srgbClr val="FF0000"/>
                </a:solidFill>
              </a:rPr>
              <a:t>mercury</a:t>
            </a:r>
            <a:r>
              <a:rPr lang="en-US" sz="2400" dirty="0"/>
              <a:t>, </a:t>
            </a:r>
            <a:r>
              <a:rPr lang="en-US" sz="2400" dirty="0">
                <a:solidFill>
                  <a:srgbClr val="FF0000"/>
                </a:solidFill>
              </a:rPr>
              <a:t>lead</a:t>
            </a:r>
            <a:r>
              <a:rPr lang="en-US" sz="2400" dirty="0"/>
              <a:t>, </a:t>
            </a:r>
            <a:r>
              <a:rPr lang="en-US" sz="2400" dirty="0" smtClean="0"/>
              <a:t>tin,  cadmium</a:t>
            </a:r>
            <a:r>
              <a:rPr lang="en-US" sz="2400" dirty="0"/>
              <a:t>, </a:t>
            </a:r>
            <a:r>
              <a:rPr lang="en-US" sz="2400" dirty="0" smtClean="0"/>
              <a:t>selenium</a:t>
            </a:r>
          </a:p>
          <a:p>
            <a:pPr algn="just"/>
            <a:r>
              <a:rPr lang="en-US" sz="2400" dirty="0" smtClean="0"/>
              <a:t>Non metals </a:t>
            </a:r>
            <a:r>
              <a:rPr lang="en-US" sz="2400" dirty="0"/>
              <a:t>like Arsenic </a:t>
            </a:r>
            <a:endParaRPr lang="en-US" sz="2400" dirty="0" smtClean="0"/>
          </a:p>
          <a:p>
            <a:pPr marL="0" indent="0" algn="just">
              <a:buNone/>
            </a:pPr>
            <a:endParaRPr lang="en-US" dirty="0" smtClean="0"/>
          </a:p>
          <a:p>
            <a:pPr marL="0" indent="0" algn="just">
              <a:buNone/>
            </a:pPr>
            <a:r>
              <a:rPr lang="en-US" dirty="0" smtClean="0"/>
              <a:t>Another classification according to ions</a:t>
            </a:r>
            <a:endParaRPr lang="en-US" dirty="0"/>
          </a:p>
          <a:p>
            <a:pPr algn="just"/>
            <a:r>
              <a:rPr lang="en-US" sz="2400" dirty="0" err="1" smtClean="0"/>
              <a:t>Cations</a:t>
            </a:r>
            <a:r>
              <a:rPr lang="en-US" sz="2400" dirty="0" smtClean="0"/>
              <a:t> (+)</a:t>
            </a:r>
          </a:p>
          <a:p>
            <a:pPr algn="just"/>
            <a:r>
              <a:rPr lang="en-US" sz="2400" dirty="0" smtClean="0"/>
              <a:t>Anions (-)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02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Mercury </a:t>
            </a:r>
            <a:r>
              <a:rPr lang="en-US" dirty="0" smtClean="0"/>
              <a:t>(Hg</a:t>
            </a:r>
            <a:r>
              <a:rPr lang="en-US" baseline="30000" dirty="0" smtClean="0"/>
              <a:t>+2</a:t>
            </a:r>
            <a:r>
              <a:rPr lang="en-US" dirty="0" smtClean="0"/>
              <a:t>)Poisoning </a:t>
            </a:r>
          </a:p>
          <a:p>
            <a:pPr marL="0" indent="0">
              <a:buNone/>
            </a:pPr>
            <a:r>
              <a:rPr lang="en-US" dirty="0" smtClean="0"/>
              <a:t>Source:</a:t>
            </a:r>
          </a:p>
          <a:p>
            <a:r>
              <a:rPr lang="en-US" sz="2000" dirty="0" smtClean="0"/>
              <a:t>Industry such as (fluorescent </a:t>
            </a:r>
            <a:r>
              <a:rPr lang="en-US" sz="2000" dirty="0"/>
              <a:t>light </a:t>
            </a:r>
            <a:r>
              <a:rPr lang="en-US" sz="2000" dirty="0" smtClean="0"/>
              <a:t>bulbs), cement and steel</a:t>
            </a:r>
          </a:p>
          <a:p>
            <a:r>
              <a:rPr lang="en-US" sz="2000" dirty="0"/>
              <a:t>C</a:t>
            </a:r>
            <a:r>
              <a:rPr lang="en-US" sz="2000" dirty="0" smtClean="0"/>
              <a:t>oal-fired </a:t>
            </a:r>
            <a:r>
              <a:rPr lang="en-US" sz="2000" dirty="0"/>
              <a:t>power plants</a:t>
            </a:r>
            <a:r>
              <a:rPr lang="en-US" sz="2000" dirty="0" smtClean="0"/>
              <a:t>,</a:t>
            </a:r>
          </a:p>
          <a:p>
            <a:r>
              <a:rPr lang="en-US" sz="2000" dirty="0"/>
              <a:t>I</a:t>
            </a:r>
            <a:r>
              <a:rPr lang="en-US" sz="2000" dirty="0" smtClean="0"/>
              <a:t>ncineration</a:t>
            </a:r>
            <a:r>
              <a:rPr lang="en-US" sz="2000" dirty="0"/>
              <a:t>, </a:t>
            </a:r>
            <a:endParaRPr lang="en-US" sz="2000" dirty="0" smtClean="0"/>
          </a:p>
          <a:p>
            <a:r>
              <a:rPr lang="en-US" sz="2000" dirty="0" smtClean="0"/>
              <a:t>Natural </a:t>
            </a:r>
            <a:r>
              <a:rPr lang="en-US" sz="2000" dirty="0"/>
              <a:t>sources, such as volcanoes</a:t>
            </a:r>
          </a:p>
          <a:p>
            <a:pPr marL="0" indent="0">
              <a:buNone/>
            </a:pPr>
            <a:r>
              <a:rPr lang="en-US" dirty="0"/>
              <a:t>Causes:</a:t>
            </a:r>
          </a:p>
          <a:p>
            <a:r>
              <a:rPr lang="en-US" sz="1800" dirty="0"/>
              <a:t>Damage to the nervous system</a:t>
            </a:r>
          </a:p>
          <a:p>
            <a:r>
              <a:rPr lang="en-US" sz="1800" dirty="0" smtClean="0"/>
              <a:t>Development </a:t>
            </a:r>
            <a:r>
              <a:rPr lang="en-US" sz="1800" dirty="0"/>
              <a:t>delays</a:t>
            </a:r>
          </a:p>
          <a:p>
            <a:r>
              <a:rPr lang="en-US" sz="1800" dirty="0"/>
              <a:t>kidney disorders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772697"/>
            <a:ext cx="3657599" cy="3932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149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0837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Lead (</a:t>
            </a:r>
            <a:r>
              <a:rPr lang="en-US" dirty="0" smtClean="0"/>
              <a:t>Pb</a:t>
            </a:r>
            <a:r>
              <a:rPr lang="en-US" baseline="30000" dirty="0" smtClean="0"/>
              <a:t>+2</a:t>
            </a:r>
            <a:r>
              <a:rPr lang="en-US" dirty="0" smtClean="0"/>
              <a:t>) </a:t>
            </a:r>
            <a:r>
              <a:rPr lang="en-US" dirty="0"/>
              <a:t>poisoning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Source</a:t>
            </a:r>
          </a:p>
          <a:p>
            <a:pPr marL="0" indent="0">
              <a:buNone/>
            </a:pPr>
            <a:r>
              <a:rPr lang="en-US" sz="2400" dirty="0" smtClean="0"/>
              <a:t>Incineration</a:t>
            </a:r>
            <a:r>
              <a:rPr lang="en-US" sz="2400" dirty="0"/>
              <a:t>, pipes, solder, gasoline</a:t>
            </a:r>
          </a:p>
          <a:p>
            <a:pPr marL="0" indent="0">
              <a:buNone/>
            </a:pPr>
            <a:r>
              <a:rPr lang="en-US" dirty="0" smtClean="0"/>
              <a:t>Causes</a:t>
            </a:r>
            <a:r>
              <a:rPr lang="en-US" dirty="0"/>
              <a:t>: </a:t>
            </a:r>
            <a:endParaRPr lang="en-US" dirty="0" smtClean="0"/>
          </a:p>
          <a:p>
            <a:pPr marL="0" indent="0">
              <a:buNone/>
            </a:pPr>
            <a:r>
              <a:rPr lang="en-US" sz="2400" dirty="0"/>
              <a:t>N</a:t>
            </a:r>
            <a:r>
              <a:rPr lang="en-US" sz="2400" dirty="0" smtClean="0"/>
              <a:t>ervous </a:t>
            </a:r>
            <a:r>
              <a:rPr lang="en-US" sz="2400" dirty="0"/>
              <a:t>system, </a:t>
            </a:r>
            <a:r>
              <a:rPr lang="en-US" sz="2400" dirty="0" smtClean="0"/>
              <a:t>anemia, </a:t>
            </a:r>
            <a:r>
              <a:rPr lang="en-US" sz="2400" dirty="0"/>
              <a:t>abortion</a:t>
            </a:r>
            <a:r>
              <a:rPr lang="en-US" sz="2400" dirty="0" smtClean="0"/>
              <a:t>, Hearing loss &amp; learning </a:t>
            </a:r>
            <a:r>
              <a:rPr lang="en-US" sz="2400" dirty="0"/>
              <a:t>disabilities</a:t>
            </a:r>
          </a:p>
          <a:p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43" y="3429000"/>
            <a:ext cx="3791857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7" r="8899"/>
          <a:stretch/>
        </p:blipFill>
        <p:spPr bwMode="auto">
          <a:xfrm>
            <a:off x="4191000" y="3429000"/>
            <a:ext cx="4691496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240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821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Non metal</a:t>
            </a:r>
            <a:endParaRPr lang="en-US" sz="2800" dirty="0"/>
          </a:p>
          <a:p>
            <a:pPr marL="0" indent="0">
              <a:buNone/>
            </a:pPr>
            <a:r>
              <a:rPr lang="en-US" sz="2800" dirty="0"/>
              <a:t>Arsenic (</a:t>
            </a:r>
            <a:r>
              <a:rPr lang="en-US" sz="2800" dirty="0" smtClean="0"/>
              <a:t>As</a:t>
            </a:r>
            <a:r>
              <a:rPr lang="en-US" sz="2800" baseline="30000" dirty="0" smtClean="0"/>
              <a:t>+3</a:t>
            </a:r>
            <a:r>
              <a:rPr lang="en-US" sz="2800" dirty="0" smtClean="0"/>
              <a:t>) </a:t>
            </a:r>
          </a:p>
          <a:p>
            <a:pPr marL="0" indent="0">
              <a:buNone/>
            </a:pPr>
            <a:r>
              <a:rPr lang="en-US" sz="2800" dirty="0" smtClean="0"/>
              <a:t>Source: Industries, mining, pesticides, ground water </a:t>
            </a:r>
          </a:p>
          <a:p>
            <a:pPr marL="0" indent="0">
              <a:buNone/>
            </a:pPr>
            <a:r>
              <a:rPr lang="en-US" sz="2800" dirty="0" smtClean="0"/>
              <a:t>Causes</a:t>
            </a:r>
            <a:r>
              <a:rPr lang="en-US" sz="2800" dirty="0"/>
              <a:t>: </a:t>
            </a:r>
            <a:r>
              <a:rPr lang="en-US" sz="2800" dirty="0" smtClean="0"/>
              <a:t> anemia, cancer</a:t>
            </a:r>
            <a:endParaRPr lang="en-US" sz="28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667000"/>
            <a:ext cx="4114800" cy="412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442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Organic Pollutants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4500" dirty="0" smtClean="0"/>
              <a:t>Such as pesticides</a:t>
            </a:r>
            <a:r>
              <a:rPr lang="en-US" sz="4500" dirty="0"/>
              <a:t>, solvents, pharmaceuticals, and industrial </a:t>
            </a:r>
            <a:r>
              <a:rPr lang="en-US" sz="4500" dirty="0" smtClean="0"/>
              <a:t>chemicals</a:t>
            </a:r>
          </a:p>
          <a:p>
            <a:pPr algn="just"/>
            <a:r>
              <a:rPr lang="en-US" dirty="0"/>
              <a:t>In </a:t>
            </a:r>
            <a:r>
              <a:rPr lang="en-US" dirty="0" smtClean="0"/>
              <a:t>1995</a:t>
            </a:r>
            <a:r>
              <a:rPr lang="en-US" dirty="0"/>
              <a:t>, the United Nations Environment Programme Governing Council </a:t>
            </a:r>
            <a:r>
              <a:rPr lang="en-US" dirty="0" smtClean="0"/>
              <a:t>investigated. </a:t>
            </a:r>
            <a:r>
              <a:rPr lang="en-US" dirty="0"/>
              <a:t>Initially the Convention recognized only </a:t>
            </a:r>
            <a:r>
              <a:rPr lang="en-US" dirty="0" smtClean="0">
                <a:solidFill>
                  <a:srgbClr val="FF0000"/>
                </a:solidFill>
              </a:rPr>
              <a:t>12</a:t>
            </a:r>
            <a:r>
              <a:rPr lang="en-US" dirty="0" smtClean="0"/>
              <a:t> </a:t>
            </a:r>
            <a:r>
              <a:rPr lang="en-US" dirty="0"/>
              <a:t>POPs for their </a:t>
            </a:r>
            <a:r>
              <a:rPr lang="en-US" dirty="0">
                <a:solidFill>
                  <a:srgbClr val="FF0000"/>
                </a:solidFill>
              </a:rPr>
              <a:t>adverse effects </a:t>
            </a:r>
            <a:r>
              <a:rPr lang="en-US" dirty="0"/>
              <a:t>on human health and the environment, placing a global </a:t>
            </a:r>
            <a:r>
              <a:rPr lang="en-US" dirty="0">
                <a:solidFill>
                  <a:srgbClr val="FF0000"/>
                </a:solidFill>
              </a:rPr>
              <a:t>ban</a:t>
            </a:r>
            <a:r>
              <a:rPr lang="en-US" dirty="0"/>
              <a:t> on these particularly harmful and toxic compounds and requiring its parties to take measures to eliminate or reduce the release of POPs in the </a:t>
            </a:r>
            <a:r>
              <a:rPr lang="en-US" dirty="0" smtClean="0"/>
              <a:t>environment. Such as </a:t>
            </a:r>
            <a:r>
              <a:rPr lang="en-US" dirty="0" smtClean="0">
                <a:solidFill>
                  <a:srgbClr val="FF0000"/>
                </a:solidFill>
              </a:rPr>
              <a:t>Dioxin</a:t>
            </a:r>
            <a:r>
              <a:rPr lang="en-US" dirty="0">
                <a:solidFill>
                  <a:srgbClr val="FF0000"/>
                </a:solidFill>
              </a:rPr>
              <a:t>, PCB, </a:t>
            </a:r>
            <a:r>
              <a:rPr lang="en-US" dirty="0" smtClean="0">
                <a:solidFill>
                  <a:srgbClr val="FF0000"/>
                </a:solidFill>
              </a:rPr>
              <a:t>DDT</a:t>
            </a:r>
            <a:r>
              <a:rPr lang="en-US" dirty="0" smtClean="0"/>
              <a:t>.</a:t>
            </a:r>
          </a:p>
          <a:p>
            <a:pPr algn="just"/>
            <a:r>
              <a:rPr lang="en-US" dirty="0"/>
              <a:t>Since 2001, this list has been expanded to include certain polycyclic aromatic hydrocarbons (</a:t>
            </a:r>
            <a:r>
              <a:rPr lang="en-US" dirty="0" smtClean="0">
                <a:solidFill>
                  <a:srgbClr val="FF0000"/>
                </a:solidFill>
              </a:rPr>
              <a:t>PAHs</a:t>
            </a:r>
            <a:r>
              <a:rPr lang="en-US" dirty="0" smtClean="0"/>
              <a:t>) and other compounds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35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03237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/>
              <a:t>Dioxin : </a:t>
            </a:r>
            <a:r>
              <a:rPr lang="en-US" sz="2800" dirty="0" smtClean="0"/>
              <a:t>Stable</a:t>
            </a:r>
            <a:r>
              <a:rPr lang="en-US" sz="2800" dirty="0"/>
              <a:t>; slow to degrade</a:t>
            </a:r>
          </a:p>
          <a:p>
            <a:r>
              <a:rPr lang="en-US" sz="2800" dirty="0"/>
              <a:t>Generated from </a:t>
            </a:r>
            <a:r>
              <a:rPr lang="en-US" sz="2800" dirty="0" smtClean="0"/>
              <a:t>: Burning </a:t>
            </a:r>
            <a:r>
              <a:rPr lang="en-US" sz="2800" dirty="0"/>
              <a:t>wood, coal, oil, </a:t>
            </a:r>
            <a:r>
              <a:rPr lang="en-US" sz="2800" dirty="0" smtClean="0"/>
              <a:t>household trash</a:t>
            </a:r>
            <a:r>
              <a:rPr lang="en-US" sz="2800" dirty="0"/>
              <a:t>, and chlorine bleaching </a:t>
            </a:r>
            <a:r>
              <a:rPr lang="en-US" sz="2800"/>
              <a:t>of </a:t>
            </a:r>
            <a:r>
              <a:rPr lang="en-US" sz="2800" smtClean="0"/>
              <a:t>paper</a:t>
            </a:r>
            <a:r>
              <a:rPr lang="en-US" sz="2800" dirty="0" smtClean="0"/>
              <a:t>.</a:t>
            </a:r>
            <a:endParaRPr lang="en-US" sz="2800" dirty="0"/>
          </a:p>
          <a:p>
            <a:r>
              <a:rPr lang="en-US" sz="2800" dirty="0" smtClean="0"/>
              <a:t>Causes : Damage </a:t>
            </a:r>
            <a:r>
              <a:rPr lang="en-US" sz="2800" dirty="0"/>
              <a:t>the immune system, interfere with hormones and also cause </a:t>
            </a:r>
            <a:r>
              <a:rPr lang="en-US" sz="2800" dirty="0" smtClean="0"/>
              <a:t>cancer. </a:t>
            </a:r>
            <a:endParaRPr lang="en-US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7632" r="10040" b="19231"/>
          <a:stretch/>
        </p:blipFill>
        <p:spPr bwMode="auto">
          <a:xfrm>
            <a:off x="3740727" y="3428999"/>
            <a:ext cx="5403273" cy="3283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3913319"/>
            <a:ext cx="3276600" cy="1420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955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Polychlorinated Biphenyl (PCBs) </a:t>
            </a:r>
            <a:r>
              <a:rPr lang="en-US" sz="2400" dirty="0"/>
              <a:t>: </a:t>
            </a:r>
            <a:r>
              <a:rPr lang="en-US" sz="2400" dirty="0" smtClean="0"/>
              <a:t>stable, non-flammable, </a:t>
            </a:r>
            <a:r>
              <a:rPr lang="en-US" sz="2400" dirty="0"/>
              <a:t>high </a:t>
            </a:r>
            <a:r>
              <a:rPr lang="en-US" sz="2400" dirty="0" smtClean="0"/>
              <a:t>boiling points</a:t>
            </a:r>
            <a:r>
              <a:rPr lang="en-US" sz="2400" dirty="0"/>
              <a:t>; does not conduct electricity well.  So used </a:t>
            </a:r>
            <a:r>
              <a:rPr lang="en-US" sz="2400" dirty="0" smtClean="0"/>
              <a:t>in electrical industries such as transformers </a:t>
            </a:r>
            <a:r>
              <a:rPr lang="en-US" sz="2400" dirty="0"/>
              <a:t>and capacitors 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Accumulates </a:t>
            </a:r>
            <a:r>
              <a:rPr lang="en-US" sz="2400" dirty="0"/>
              <a:t>in fat of animals    </a:t>
            </a:r>
            <a:endParaRPr lang="en-US" sz="2400" dirty="0" smtClean="0"/>
          </a:p>
          <a:p>
            <a:r>
              <a:rPr lang="en-US" sz="2400" dirty="0" smtClean="0"/>
              <a:t>Causes: hormonal </a:t>
            </a:r>
            <a:r>
              <a:rPr lang="en-US" sz="2400" dirty="0"/>
              <a:t>and reproductive disruptions, </a:t>
            </a:r>
            <a:r>
              <a:rPr lang="en-US" sz="2400" dirty="0" smtClean="0"/>
              <a:t>cancer.</a:t>
            </a:r>
            <a:endParaRPr lang="en-US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886494"/>
            <a:ext cx="4154404" cy="3971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9" y="4191000"/>
            <a:ext cx="3419475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890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/>
              <a:t>DDT : insecticide; stable and slow to degrade.</a:t>
            </a:r>
          </a:p>
          <a:p>
            <a:r>
              <a:rPr lang="en-US" sz="2800" dirty="0"/>
              <a:t>Paul Muller </a:t>
            </a:r>
            <a:r>
              <a:rPr lang="en-US" sz="2800" dirty="0" smtClean="0"/>
              <a:t>won </a:t>
            </a:r>
            <a:r>
              <a:rPr lang="en-US" sz="2800" dirty="0"/>
              <a:t>the Nobel Prize in 1948 </a:t>
            </a:r>
            <a:r>
              <a:rPr lang="en-US" sz="2800" dirty="0" smtClean="0"/>
              <a:t>for developing it. Benefits</a:t>
            </a:r>
            <a:r>
              <a:rPr lang="en-US" sz="2800" dirty="0"/>
              <a:t>: Controlled spread of </a:t>
            </a:r>
            <a:r>
              <a:rPr lang="en-US" sz="2800" dirty="0" smtClean="0"/>
              <a:t>malaria; Provided </a:t>
            </a:r>
            <a:r>
              <a:rPr lang="en-US" sz="2800" dirty="0"/>
              <a:t>crop </a:t>
            </a:r>
            <a:r>
              <a:rPr lang="en-US" sz="2800" dirty="0" smtClean="0"/>
              <a:t>protection.</a:t>
            </a:r>
          </a:p>
          <a:p>
            <a:r>
              <a:rPr lang="en-US" sz="2800" dirty="0"/>
              <a:t>Cause: decreased mental </a:t>
            </a:r>
            <a:r>
              <a:rPr lang="en-US" sz="2800" dirty="0" smtClean="0"/>
              <a:t>function, male infertility, cancer</a:t>
            </a:r>
            <a:endParaRPr lang="en-US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156" y="3276600"/>
            <a:ext cx="4426044" cy="3332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407" y="4050992"/>
            <a:ext cx="2847975" cy="2170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021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50837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en-US" sz="2400" dirty="0"/>
              <a:t>Problems with DDT: DDT is not metabolized very </a:t>
            </a:r>
            <a:r>
              <a:rPr lang="en-US" sz="2400" dirty="0" smtClean="0"/>
              <a:t>rapidly by </a:t>
            </a:r>
            <a:r>
              <a:rPr lang="en-US" sz="2400" dirty="0"/>
              <a:t>animals; instead, it is deposited and stored in </a:t>
            </a:r>
            <a:r>
              <a:rPr lang="en-US" sz="2400" dirty="0" smtClean="0"/>
              <a:t>the fatty </a:t>
            </a:r>
            <a:r>
              <a:rPr lang="en-US" sz="2400" dirty="0"/>
              <a:t>tissues  </a:t>
            </a:r>
            <a:r>
              <a:rPr lang="en-US" sz="2400" dirty="0" smtClean="0"/>
              <a:t>bioaccumulation.</a:t>
            </a:r>
            <a:endParaRPr lang="en-U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3" t="21969" r="28718" b="19444"/>
          <a:stretch/>
        </p:blipFill>
        <p:spPr bwMode="auto">
          <a:xfrm>
            <a:off x="1417184" y="1828800"/>
            <a:ext cx="6431416" cy="4620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0450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/>
              <a:t>Oxygen-Demanding Wastes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Oxygen </a:t>
            </a:r>
            <a:r>
              <a:rPr lang="en-US" sz="2400" dirty="0"/>
              <a:t>dissolved in water </a:t>
            </a:r>
            <a:r>
              <a:rPr lang="en-US" sz="2400" dirty="0" smtClean="0"/>
              <a:t>is indicator </a:t>
            </a:r>
            <a:r>
              <a:rPr lang="en-US" sz="2400" dirty="0"/>
              <a:t>of water quality.  6 </a:t>
            </a:r>
            <a:r>
              <a:rPr lang="en-US" sz="2400" dirty="0" smtClean="0"/>
              <a:t>part per million (ppm) of O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</a:t>
            </a:r>
            <a:r>
              <a:rPr lang="en-US" sz="2400" dirty="0"/>
              <a:t>or more </a:t>
            </a:r>
            <a:r>
              <a:rPr lang="en-US" sz="2400" dirty="0" smtClean="0"/>
              <a:t>supports desirable </a:t>
            </a:r>
            <a:r>
              <a:rPr lang="en-US" sz="2400" dirty="0"/>
              <a:t>aquatic life.</a:t>
            </a:r>
          </a:p>
          <a:p>
            <a:r>
              <a:rPr lang="en-US" sz="2400" dirty="0"/>
              <a:t>BOD: Biochemical oxygen demand : measures </a:t>
            </a:r>
            <a:r>
              <a:rPr lang="en-US" sz="2400" dirty="0" smtClean="0"/>
              <a:t>the amount </a:t>
            </a:r>
            <a:r>
              <a:rPr lang="en-US" sz="2400" dirty="0"/>
              <a:t>of dissolved oxygen consumed by </a:t>
            </a:r>
            <a:r>
              <a:rPr lang="en-US" sz="2400" dirty="0" smtClean="0"/>
              <a:t>aquatic microorganisms</a:t>
            </a:r>
            <a:r>
              <a:rPr lang="en-US" sz="2400" dirty="0"/>
              <a:t>.  </a:t>
            </a:r>
            <a:endParaRPr lang="en-US" sz="2400" dirty="0" smtClean="0"/>
          </a:p>
          <a:p>
            <a:r>
              <a:rPr lang="en-US" sz="2400" dirty="0" smtClean="0"/>
              <a:t>Sewage </a:t>
            </a:r>
            <a:r>
              <a:rPr lang="en-US" sz="2400" dirty="0"/>
              <a:t>or food </a:t>
            </a:r>
            <a:r>
              <a:rPr lang="en-US" sz="2400" dirty="0" smtClean="0"/>
              <a:t>wastes can </a:t>
            </a:r>
            <a:r>
              <a:rPr lang="en-US" sz="2400" dirty="0"/>
              <a:t>cause an Oxygen sag, where few fish survive.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5"/>
          <a:stretch/>
        </p:blipFill>
        <p:spPr bwMode="auto">
          <a:xfrm>
            <a:off x="838200" y="3810000"/>
            <a:ext cx="7239000" cy="2986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581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The are three types of pollution: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Land </a:t>
            </a:r>
            <a:r>
              <a:rPr lang="en-US" dirty="0"/>
              <a:t>Pollution</a:t>
            </a:r>
          </a:p>
          <a:p>
            <a:r>
              <a:rPr lang="en-US" dirty="0"/>
              <a:t>Air Pollution, </a:t>
            </a:r>
            <a:r>
              <a:rPr lang="en-US" sz="2800" dirty="0"/>
              <a:t>Ex:  London Great Smog 1952</a:t>
            </a:r>
          </a:p>
          <a:p>
            <a:r>
              <a:rPr lang="en-US" dirty="0">
                <a:solidFill>
                  <a:srgbClr val="C00000"/>
                </a:solidFill>
              </a:rPr>
              <a:t>Water Pollution, </a:t>
            </a:r>
            <a:r>
              <a:rPr lang="en-US" sz="2800" dirty="0">
                <a:solidFill>
                  <a:srgbClr val="C00000"/>
                </a:solidFill>
              </a:rPr>
              <a:t>Ex: London Great Stink 1858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4366479"/>
            <a:ext cx="3019328" cy="2491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366479"/>
            <a:ext cx="2971800" cy="2491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http://www.ecouterre.com/wp-content/uploads/2012/04/water-pollution-china-2-537x4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366479"/>
            <a:ext cx="3276600" cy="2491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58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Biochemical oxygen demand (BOD)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sz="3100" dirty="0" smtClean="0"/>
              <a:t>BOD is </a:t>
            </a:r>
            <a:r>
              <a:rPr lang="en-US" sz="3100" dirty="0"/>
              <a:t>the amount of dissolved oxygen needed by </a:t>
            </a:r>
            <a:r>
              <a:rPr lang="en-US" sz="3100" dirty="0">
                <a:solidFill>
                  <a:srgbClr val="FF0000"/>
                </a:solidFill>
              </a:rPr>
              <a:t>aerobic biological organisms </a:t>
            </a:r>
            <a:r>
              <a:rPr lang="en-US" sz="3100" dirty="0"/>
              <a:t>in a body of water to break down organic material present in a given water sample at certain temperature over a specific time </a:t>
            </a:r>
            <a:r>
              <a:rPr lang="en-US" sz="3100" dirty="0" smtClean="0"/>
              <a:t>period depending </a:t>
            </a:r>
            <a:r>
              <a:rPr lang="en-US" sz="3100" dirty="0"/>
              <a:t>on </a:t>
            </a:r>
            <a:r>
              <a:rPr lang="en-US" sz="3100" dirty="0">
                <a:solidFill>
                  <a:srgbClr val="FF0000"/>
                </a:solidFill>
              </a:rPr>
              <a:t>temperature</a:t>
            </a:r>
            <a:r>
              <a:rPr lang="en-US" sz="3100" dirty="0"/>
              <a:t>, </a:t>
            </a:r>
            <a:r>
              <a:rPr lang="en-US" sz="3100" dirty="0">
                <a:solidFill>
                  <a:srgbClr val="FF0000"/>
                </a:solidFill>
              </a:rPr>
              <a:t>nutrient</a:t>
            </a:r>
            <a:r>
              <a:rPr lang="en-US" sz="3100" dirty="0"/>
              <a:t> </a:t>
            </a:r>
            <a:r>
              <a:rPr lang="en-US" sz="3100" dirty="0">
                <a:solidFill>
                  <a:srgbClr val="FF0000"/>
                </a:solidFill>
              </a:rPr>
              <a:t>concentrations</a:t>
            </a:r>
            <a:r>
              <a:rPr lang="en-US" sz="3100" dirty="0"/>
              <a:t>, and the </a:t>
            </a:r>
            <a:r>
              <a:rPr lang="en-US" sz="3100" dirty="0">
                <a:solidFill>
                  <a:srgbClr val="FF0000"/>
                </a:solidFill>
              </a:rPr>
              <a:t>enzymes available </a:t>
            </a:r>
            <a:r>
              <a:rPr lang="en-US" sz="3100" dirty="0"/>
              <a:t>to indigenous microbial populations. </a:t>
            </a:r>
            <a:endParaRPr lang="en-US" sz="3100" dirty="0" smtClean="0"/>
          </a:p>
          <a:p>
            <a:pPr algn="just"/>
            <a:r>
              <a:rPr lang="en-US" sz="3100" dirty="0" smtClean="0"/>
              <a:t>The </a:t>
            </a:r>
            <a:r>
              <a:rPr lang="en-US" sz="3100" dirty="0"/>
              <a:t>BOD value is most commonly expressed in milligrams of oxygen consumed per </a:t>
            </a:r>
            <a:r>
              <a:rPr lang="en-US" sz="3100" dirty="0" smtClean="0"/>
              <a:t>liter (mg/l) </a:t>
            </a:r>
            <a:r>
              <a:rPr lang="en-US" sz="3100" dirty="0"/>
              <a:t>of sample during </a:t>
            </a:r>
            <a:r>
              <a:rPr lang="en-US" sz="3100" dirty="0">
                <a:solidFill>
                  <a:srgbClr val="00B0F0"/>
                </a:solidFill>
              </a:rPr>
              <a:t>5 days </a:t>
            </a:r>
            <a:r>
              <a:rPr lang="en-US" sz="3100" dirty="0"/>
              <a:t>of incubation at </a:t>
            </a:r>
            <a:r>
              <a:rPr lang="en-US" sz="3100" dirty="0">
                <a:solidFill>
                  <a:srgbClr val="00B0F0"/>
                </a:solidFill>
              </a:rPr>
              <a:t>20 °C</a:t>
            </a:r>
            <a:r>
              <a:rPr lang="en-US" sz="3100" dirty="0"/>
              <a:t> and is often used as a </a:t>
            </a:r>
            <a:r>
              <a:rPr lang="en-US" sz="3100" dirty="0" smtClean="0"/>
              <a:t>indicator of </a:t>
            </a:r>
            <a:r>
              <a:rPr lang="en-US" sz="3100" dirty="0"/>
              <a:t>the </a:t>
            </a:r>
            <a:r>
              <a:rPr lang="en-US" sz="3100" dirty="0">
                <a:solidFill>
                  <a:srgbClr val="FF0000"/>
                </a:solidFill>
              </a:rPr>
              <a:t>degree of organic pollution of </a:t>
            </a:r>
            <a:r>
              <a:rPr lang="en-US" sz="3100" dirty="0" smtClean="0">
                <a:solidFill>
                  <a:srgbClr val="FF0000"/>
                </a:solidFill>
              </a:rPr>
              <a:t>water</a:t>
            </a:r>
            <a:r>
              <a:rPr lang="en-US" sz="3100" dirty="0"/>
              <a:t> </a:t>
            </a:r>
            <a:r>
              <a:rPr lang="en-US" sz="3100" dirty="0" smtClean="0"/>
              <a:t>and </a:t>
            </a:r>
            <a:r>
              <a:rPr lang="en-US" sz="3100" dirty="0" smtClean="0">
                <a:solidFill>
                  <a:srgbClr val="FF0000"/>
                </a:solidFill>
              </a:rPr>
              <a:t>effectiveness </a:t>
            </a:r>
            <a:r>
              <a:rPr lang="en-US" sz="3100" dirty="0">
                <a:solidFill>
                  <a:srgbClr val="FF0000"/>
                </a:solidFill>
              </a:rPr>
              <a:t>of wastewater treatment </a:t>
            </a:r>
            <a:r>
              <a:rPr lang="en-US" sz="3100" dirty="0" smtClean="0">
                <a:solidFill>
                  <a:srgbClr val="FF0000"/>
                </a:solidFill>
              </a:rPr>
              <a:t>plants</a:t>
            </a:r>
            <a:r>
              <a:rPr lang="en-US" sz="3100" dirty="0" smtClean="0"/>
              <a:t>.</a:t>
            </a:r>
            <a:endParaRPr lang="en-US" sz="3100" dirty="0"/>
          </a:p>
          <a:p>
            <a:pPr algn="just"/>
            <a:r>
              <a:rPr lang="en-US" sz="3100" dirty="0"/>
              <a:t>BOD is similar in function to </a:t>
            </a:r>
            <a:r>
              <a:rPr lang="en-US" sz="3100" dirty="0">
                <a:solidFill>
                  <a:srgbClr val="00B0F0"/>
                </a:solidFill>
              </a:rPr>
              <a:t>chemical oxygen demand </a:t>
            </a:r>
            <a:r>
              <a:rPr lang="en-US" sz="3100" dirty="0"/>
              <a:t>(COD), in that both measure the amount of organic compounds in water. However, COD is less specific, since it measures </a:t>
            </a:r>
            <a:r>
              <a:rPr lang="en-US" sz="3100" dirty="0">
                <a:solidFill>
                  <a:srgbClr val="FF0000"/>
                </a:solidFill>
              </a:rPr>
              <a:t>everything that can be chemically oxidized</a:t>
            </a:r>
            <a:r>
              <a:rPr lang="en-US" sz="3100" dirty="0"/>
              <a:t>, rather than just levels of biologically active organic matter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2748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4637"/>
            <a:ext cx="8229600" cy="5973763"/>
          </a:xfrm>
        </p:spPr>
        <p:txBody>
          <a:bodyPr>
            <a:noAutofit/>
          </a:bodyPr>
          <a:lstStyle/>
          <a:p>
            <a:pPr algn="just"/>
            <a:r>
              <a:rPr lang="en-US" sz="2400" dirty="0"/>
              <a:t>Most natural waters contain small quantities of </a:t>
            </a:r>
            <a:r>
              <a:rPr lang="en-US" sz="2400" dirty="0">
                <a:solidFill>
                  <a:srgbClr val="00B0F0"/>
                </a:solidFill>
              </a:rPr>
              <a:t>organic</a:t>
            </a:r>
            <a:r>
              <a:rPr lang="en-US" sz="2400" dirty="0"/>
              <a:t> compounds. </a:t>
            </a:r>
            <a:r>
              <a:rPr lang="en-US" sz="2400" dirty="0">
                <a:solidFill>
                  <a:srgbClr val="00B0F0"/>
                </a:solidFill>
              </a:rPr>
              <a:t>Aquatic microorganisms </a:t>
            </a:r>
            <a:r>
              <a:rPr lang="en-US" sz="2400" dirty="0"/>
              <a:t>have evolved to use some of these compounds as </a:t>
            </a:r>
            <a:r>
              <a:rPr lang="en-US" sz="2400" dirty="0">
                <a:solidFill>
                  <a:srgbClr val="00B0F0"/>
                </a:solidFill>
              </a:rPr>
              <a:t>food</a:t>
            </a:r>
            <a:r>
              <a:rPr lang="en-US" sz="2400" dirty="0"/>
              <a:t>. </a:t>
            </a:r>
            <a:endParaRPr lang="en-US" sz="2400" dirty="0" smtClean="0"/>
          </a:p>
          <a:p>
            <a:pPr algn="just"/>
            <a:r>
              <a:rPr lang="en-US" sz="2400" dirty="0" smtClean="0"/>
              <a:t>Microorganisms </a:t>
            </a:r>
            <a:r>
              <a:rPr lang="en-US" sz="2400" dirty="0"/>
              <a:t>living in </a:t>
            </a:r>
            <a:r>
              <a:rPr lang="en-US" sz="2400" dirty="0">
                <a:solidFill>
                  <a:srgbClr val="00B0F0"/>
                </a:solidFill>
              </a:rPr>
              <a:t>oxygenated waters </a:t>
            </a:r>
            <a:r>
              <a:rPr lang="en-US" sz="2400" dirty="0"/>
              <a:t>use dissolved oxygen to </a:t>
            </a:r>
            <a:r>
              <a:rPr lang="en-US" sz="2400" dirty="0" smtClean="0">
                <a:solidFill>
                  <a:srgbClr val="FF0000"/>
                </a:solidFill>
              </a:rPr>
              <a:t>degrade </a:t>
            </a:r>
            <a:r>
              <a:rPr lang="en-US" sz="2400" dirty="0">
                <a:solidFill>
                  <a:srgbClr val="FF0000"/>
                </a:solidFill>
              </a:rPr>
              <a:t>the organic compounds</a:t>
            </a:r>
            <a:r>
              <a:rPr lang="en-US" sz="2400" dirty="0"/>
              <a:t>, releasing </a:t>
            </a:r>
            <a:r>
              <a:rPr lang="en-US" sz="2400" dirty="0">
                <a:solidFill>
                  <a:srgbClr val="FF0000"/>
                </a:solidFill>
              </a:rPr>
              <a:t>energy</a:t>
            </a:r>
            <a:r>
              <a:rPr lang="en-US" sz="2400" dirty="0"/>
              <a:t> </a:t>
            </a:r>
            <a:r>
              <a:rPr lang="en-US" sz="2400" dirty="0" smtClean="0"/>
              <a:t>and carbon source which are </a:t>
            </a:r>
            <a:r>
              <a:rPr lang="en-US" sz="2400" dirty="0"/>
              <a:t>used for </a:t>
            </a:r>
            <a:r>
              <a:rPr lang="en-US" sz="2400" dirty="0">
                <a:solidFill>
                  <a:srgbClr val="FF0000"/>
                </a:solidFill>
              </a:rPr>
              <a:t>growth</a:t>
            </a:r>
            <a:r>
              <a:rPr lang="en-US" sz="2400" dirty="0"/>
              <a:t> and </a:t>
            </a:r>
            <a:r>
              <a:rPr lang="en-US" sz="2400" dirty="0">
                <a:solidFill>
                  <a:srgbClr val="FF0000"/>
                </a:solidFill>
              </a:rPr>
              <a:t>reproduction</a:t>
            </a:r>
            <a:r>
              <a:rPr lang="en-US" sz="2400" dirty="0"/>
              <a:t>. Populations of these microorganisms tend to increase in proportion to the amount of food available. </a:t>
            </a:r>
            <a:endParaRPr lang="en-US" sz="2400" dirty="0" smtClean="0"/>
          </a:p>
          <a:p>
            <a:pPr algn="just"/>
            <a:r>
              <a:rPr lang="en-US" sz="2400" dirty="0" smtClean="0"/>
              <a:t>Under </a:t>
            </a:r>
            <a:r>
              <a:rPr lang="en-US" sz="2400" dirty="0"/>
              <a:t>some circumstances, microbial </a:t>
            </a:r>
            <a:r>
              <a:rPr lang="en-US" sz="2400" dirty="0" smtClean="0"/>
              <a:t>can </a:t>
            </a:r>
            <a:r>
              <a:rPr lang="en-US" sz="2400" dirty="0">
                <a:solidFill>
                  <a:srgbClr val="FF0000"/>
                </a:solidFill>
              </a:rPr>
              <a:t>consume dissolved oxygen faster</a:t>
            </a:r>
            <a:r>
              <a:rPr lang="en-US" sz="2400" dirty="0"/>
              <a:t> than atmospheric oxygen can dissolve into the water or the autotrophic </a:t>
            </a:r>
            <a:r>
              <a:rPr lang="en-US" sz="2400" dirty="0" smtClean="0"/>
              <a:t>community </a:t>
            </a:r>
            <a:r>
              <a:rPr lang="en-US" sz="2400" dirty="0"/>
              <a:t>can produce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Fish </a:t>
            </a:r>
            <a:r>
              <a:rPr lang="en-US" sz="2400" dirty="0"/>
              <a:t>and aquatic insects may </a:t>
            </a:r>
            <a:r>
              <a:rPr lang="en-US" sz="2400" dirty="0">
                <a:solidFill>
                  <a:srgbClr val="FF0000"/>
                </a:solidFill>
              </a:rPr>
              <a:t>die</a:t>
            </a:r>
            <a:r>
              <a:rPr lang="en-US" sz="2400" dirty="0"/>
              <a:t> when oxygen is depleted by microbial metabolism.</a:t>
            </a:r>
          </a:p>
        </p:txBody>
      </p:sp>
    </p:spTree>
    <p:extLst>
      <p:ext uri="{BB962C8B-B14F-4D97-AF65-F5344CB8AC3E}">
        <p14:creationId xmlns:p14="http://schemas.microsoft.com/office/powerpoint/2010/main" val="3914843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03237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Organic matter + 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+ bacteria               CO</a:t>
            </a:r>
            <a:r>
              <a:rPr lang="en-US" sz="2000" baseline="-25000" dirty="0" smtClean="0"/>
              <a:t>2 </a:t>
            </a:r>
            <a:r>
              <a:rPr lang="en-US" sz="2000" dirty="0" smtClean="0"/>
              <a:t>+ 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O + new cells of bacteria</a:t>
            </a:r>
          </a:p>
          <a:p>
            <a:pPr marL="0" indent="0">
              <a:buNone/>
            </a:pPr>
            <a:r>
              <a:rPr lang="en-US" sz="2000" dirty="0" smtClean="0"/>
              <a:t>Organic nitrogen + 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+ bacteria		Ammonia-nitrogen</a:t>
            </a:r>
          </a:p>
          <a:p>
            <a:pPr marL="0" indent="0">
              <a:buNone/>
            </a:pPr>
            <a:r>
              <a:rPr lang="en-US" sz="2000" dirty="0" smtClean="0"/>
              <a:t>NH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-N +O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		</a:t>
            </a:r>
            <a:r>
              <a:rPr lang="en-US" sz="2000" dirty="0"/>
              <a:t>N</a:t>
            </a:r>
            <a:r>
              <a:rPr lang="en-US" sz="2000" dirty="0" smtClean="0"/>
              <a:t>itrate- nitrogen (NO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-N) ( nitrification)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224" y="1676400"/>
            <a:ext cx="6463655" cy="5126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ight Arrow 5"/>
          <p:cNvSpPr/>
          <p:nvPr/>
        </p:nvSpPr>
        <p:spPr>
          <a:xfrm>
            <a:off x="3810000" y="609600"/>
            <a:ext cx="6858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4038600" y="990600"/>
            <a:ext cx="8382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1981200" y="1295400"/>
            <a:ext cx="9906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28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04800"/>
            <a:ext cx="8229600" cy="5181600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en-US" sz="2800" dirty="0" smtClean="0"/>
              <a:t>Dissolved oxygen (DO) </a:t>
            </a:r>
            <a:r>
              <a:rPr lang="en-US" sz="2800" dirty="0">
                <a:solidFill>
                  <a:srgbClr val="FF0000"/>
                </a:solidFill>
              </a:rPr>
              <a:t>depletion</a:t>
            </a:r>
            <a:r>
              <a:rPr lang="en-US" sz="2800" dirty="0"/>
              <a:t> is most likely to become evident during the initial aquatic microbial population explosion in response to a large amount of </a:t>
            </a:r>
            <a:r>
              <a:rPr lang="en-US" sz="2800" dirty="0">
                <a:solidFill>
                  <a:srgbClr val="FF0000"/>
                </a:solidFill>
              </a:rPr>
              <a:t>organic material</a:t>
            </a:r>
            <a:r>
              <a:rPr lang="en-US" sz="2800" dirty="0"/>
              <a:t>. </a:t>
            </a:r>
            <a:endParaRPr lang="en-US" sz="2800" dirty="0" smtClean="0"/>
          </a:p>
          <a:p>
            <a:pPr algn="just"/>
            <a:r>
              <a:rPr lang="en-US" sz="2800" dirty="0"/>
              <a:t>Most rivers will have a 5-day carbonaceous BOD below </a:t>
            </a:r>
            <a:r>
              <a:rPr lang="en-US" sz="2800" dirty="0">
                <a:solidFill>
                  <a:srgbClr val="FF0000"/>
                </a:solidFill>
              </a:rPr>
              <a:t>1</a:t>
            </a:r>
            <a:r>
              <a:rPr lang="en-US" sz="2800" dirty="0"/>
              <a:t> mg/L.</a:t>
            </a:r>
          </a:p>
          <a:p>
            <a:pPr algn="just"/>
            <a:r>
              <a:rPr lang="en-US" sz="2800" dirty="0"/>
              <a:t>Moderately polluted rivers may have a BOD value in the range of </a:t>
            </a:r>
            <a:r>
              <a:rPr lang="en-US" sz="2800" dirty="0">
                <a:solidFill>
                  <a:srgbClr val="FF0000"/>
                </a:solidFill>
              </a:rPr>
              <a:t>2 to 8 </a:t>
            </a:r>
            <a:r>
              <a:rPr lang="en-US" sz="2800" dirty="0"/>
              <a:t>mg/L.</a:t>
            </a:r>
          </a:p>
          <a:p>
            <a:pPr algn="just"/>
            <a:r>
              <a:rPr lang="en-US" sz="2800" dirty="0"/>
              <a:t>Municipal sewage that is efficiently treated by a three-stage process would have a value of about </a:t>
            </a:r>
            <a:r>
              <a:rPr lang="en-US" sz="2800" dirty="0">
                <a:solidFill>
                  <a:srgbClr val="FF0000"/>
                </a:solidFill>
              </a:rPr>
              <a:t>20</a:t>
            </a:r>
            <a:r>
              <a:rPr lang="en-US" sz="2800" dirty="0"/>
              <a:t> mg/L or less.</a:t>
            </a:r>
          </a:p>
          <a:p>
            <a:pPr algn="just"/>
            <a:r>
              <a:rPr lang="en-US" sz="2800" dirty="0"/>
              <a:t>Untreated sewage varies, but averages around </a:t>
            </a:r>
            <a:r>
              <a:rPr lang="en-US" sz="2800" dirty="0">
                <a:solidFill>
                  <a:srgbClr val="FF0000"/>
                </a:solidFill>
              </a:rPr>
              <a:t>600</a:t>
            </a:r>
            <a:r>
              <a:rPr lang="en-US" sz="2800" dirty="0"/>
              <a:t> mg/L in Europe and as low as </a:t>
            </a:r>
            <a:r>
              <a:rPr lang="en-US" sz="2800" dirty="0">
                <a:solidFill>
                  <a:srgbClr val="FF0000"/>
                </a:solidFill>
              </a:rPr>
              <a:t>200</a:t>
            </a:r>
            <a:r>
              <a:rPr lang="en-US" sz="2800" dirty="0"/>
              <a:t> mg/L in the U.S., or where there is severe groundwater or surface water Infiltration/Inflow. The generally lower values in the U.S. derive from the much greater water use per capita than in other parts of the world.</a:t>
            </a:r>
          </a:p>
          <a:p>
            <a:pPr algn="just"/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421032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8991600" cy="1143000"/>
          </a:xfrm>
        </p:spPr>
        <p:txBody>
          <a:bodyPr>
            <a:normAutofit/>
          </a:bodyPr>
          <a:lstStyle/>
          <a:p>
            <a:r>
              <a:rPr lang="en-US" sz="2800" dirty="0"/>
              <a:t>Typical values of k &amp; </a:t>
            </a:r>
            <a:r>
              <a:rPr lang="en-US" sz="2800" dirty="0" smtClean="0"/>
              <a:t>BOD ultimate (L) for </a:t>
            </a:r>
            <a:r>
              <a:rPr lang="en-US" sz="2800" dirty="0"/>
              <a:t>various </a:t>
            </a:r>
            <a:r>
              <a:rPr lang="en-US" sz="2800" dirty="0" smtClean="0"/>
              <a:t>waters for </a:t>
            </a:r>
            <a:r>
              <a:rPr lang="en-US" sz="2800" dirty="0"/>
              <a:t>default temperature of 20°C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23" t="30754" r="27491" b="22538"/>
          <a:stretch/>
        </p:blipFill>
        <p:spPr bwMode="auto">
          <a:xfrm>
            <a:off x="1" y="1219200"/>
            <a:ext cx="6934199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766425"/>
            <a:ext cx="2286000" cy="119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634706"/>
            <a:ext cx="2286000" cy="1184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417" y="5328762"/>
            <a:ext cx="2246239" cy="1376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709" y="3962400"/>
            <a:ext cx="2273948" cy="1364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877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350837"/>
                <a:ext cx="8229600" cy="5897563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𝐵𝑂𝐷</m:t>
                    </m:r>
                    <m:r>
                      <a:rPr lang="en-US" b="0" i="1" baseline="-25000" smtClean="0">
                        <a:latin typeface="Cambria Math"/>
                      </a:rPr>
                      <m:t>𝑡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𝐵𝑂𝐷𝑢</m:t>
                    </m:r>
                    <m:r>
                      <a:rPr lang="en-US" b="0" i="1" smtClean="0">
                        <a:latin typeface="Cambria Math"/>
                      </a:rPr>
                      <m:t>(</m:t>
                    </m:r>
                    <m:r>
                      <a:rPr lang="en-US" b="0" i="1" smtClean="0">
                        <a:latin typeface="Cambria Math"/>
                      </a:rPr>
                      <m:t>1</m:t>
                    </m:r>
                    <m:r>
                      <a:rPr lang="en-US" b="0" i="1" smtClean="0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en-US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</a:rPr>
                          <m:t>𝑘</m:t>
                        </m:r>
                        <m:r>
                          <a:rPr lang="en-US" b="0" i="1" smtClean="0">
                            <a:latin typeface="Cambria Math"/>
                          </a:rPr>
                          <m:t>.</m:t>
                        </m:r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en-US" dirty="0" smtClean="0"/>
                  <a:t>)</a:t>
                </a:r>
              </a:p>
              <a:p>
                <a:pPr marL="0" indent="0">
                  <a:buNone/>
                </a:pPr>
                <a:endParaRPr lang="en-US" sz="1800" dirty="0" smtClean="0"/>
              </a:p>
              <a:p>
                <a:pPr marL="0" indent="0">
                  <a:buNone/>
                </a:pPr>
                <a:r>
                  <a:rPr lang="en-US" sz="2000" dirty="0" smtClean="0"/>
                  <a:t>Where: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</a:rPr>
                      <m:t>𝐵𝑂𝐷</m:t>
                    </m:r>
                    <m:r>
                      <a:rPr lang="en-US" sz="2000" i="1" baseline="-25000">
                        <a:latin typeface="Cambria Math"/>
                      </a:rPr>
                      <m:t>𝑡</m:t>
                    </m:r>
                  </m:oMath>
                </a14:m>
                <a:r>
                  <a:rPr lang="en-US" sz="2000" dirty="0" smtClean="0"/>
                  <a:t>: BOD at any time (mg/l)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</a:rPr>
                      <m:t>𝐵𝑂𝐷</m:t>
                    </m:r>
                    <m:r>
                      <a:rPr lang="en-US" sz="2000" i="1" baseline="-25000">
                        <a:latin typeface="Cambria Math"/>
                      </a:rPr>
                      <m:t>𝑢</m:t>
                    </m:r>
                  </m:oMath>
                </a14:m>
                <a:r>
                  <a:rPr lang="en-US" sz="2000" dirty="0" smtClean="0"/>
                  <a:t>: BOD ultimate (mg/l)</a:t>
                </a:r>
              </a:p>
              <a:p>
                <a:pPr marL="0" indent="0">
                  <a:buNone/>
                </a:pPr>
                <a:r>
                  <a:rPr lang="en-US" sz="2000" dirty="0" smtClean="0"/>
                  <a:t>e</a:t>
                </a:r>
                <a:r>
                  <a:rPr lang="en-US" sz="2000" dirty="0"/>
                  <a:t>: </a:t>
                </a:r>
                <a:r>
                  <a:rPr lang="en-US" sz="2000" dirty="0" smtClean="0"/>
                  <a:t>exponential</a:t>
                </a:r>
              </a:p>
              <a:p>
                <a:pPr marL="0" indent="0">
                  <a:buNone/>
                </a:pPr>
                <a:r>
                  <a:rPr lang="en-US" sz="2000" dirty="0"/>
                  <a:t>t</a:t>
                </a:r>
                <a:r>
                  <a:rPr lang="en-US" sz="2000" dirty="0" smtClean="0"/>
                  <a:t>: Time (day)</a:t>
                </a:r>
              </a:p>
              <a:p>
                <a:pPr marL="0" indent="0">
                  <a:buNone/>
                </a:pPr>
                <a:r>
                  <a:rPr lang="en-US" sz="2000" dirty="0" smtClean="0"/>
                  <a:t>K: reaction constant (1/day), depend on temperature </a:t>
                </a:r>
              </a:p>
              <a:p>
                <a:pPr marL="0" indent="0">
                  <a:buNone/>
                </a:pPr>
                <a:endParaRPr lang="en-US" sz="18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𝐾</m:t>
                      </m:r>
                      <m:r>
                        <a:rPr lang="en-US" b="0" i="1" baseline="-25000" smtClean="0">
                          <a:latin typeface="Cambria Math"/>
                        </a:rPr>
                        <m:t>𝑡𝑒𝑚𝑝</m:t>
                      </m:r>
                      <m:r>
                        <a:rPr lang="en-US" i="1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𝐾</m:t>
                      </m:r>
                      <m:r>
                        <a:rPr lang="en-US" b="0" i="1" baseline="-25000" smtClean="0">
                          <a:latin typeface="Cambria Math"/>
                        </a:rPr>
                        <m:t>20</m:t>
                      </m:r>
                      <m:r>
                        <a:rPr lang="en-US" b="0" i="1" baseline="-25000" smtClean="0">
                          <a:latin typeface="Cambria Math"/>
                        </a:rPr>
                        <m:t>𝐶</m:t>
                      </m:r>
                      <m:r>
                        <a:rPr lang="en-US" b="0" i="1" smtClean="0">
                          <a:latin typeface="Cambria Math"/>
                        </a:rPr>
                        <m:t>.</m:t>
                      </m:r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i="1" smtClean="0">
                              <a:latin typeface="Cambria Math"/>
                            </a:rPr>
                            <m:t>ɵ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𝑡𝑒𝑚𝑝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20</m:t>
                          </m:r>
                        </m:sup>
                      </m:sSup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r>
                  <a:rPr lang="de-DE" sz="2200" dirty="0" smtClean="0"/>
                  <a:t>ɵ = </a:t>
                </a:r>
                <a:r>
                  <a:rPr lang="de-DE" sz="2200" dirty="0"/>
                  <a:t>1.135 for 4 &lt; </a:t>
                </a:r>
                <a:r>
                  <a:rPr lang="de-DE" sz="2200" dirty="0" smtClean="0"/>
                  <a:t>Temp ≤ </a:t>
                </a:r>
                <a:r>
                  <a:rPr lang="de-DE" sz="2200" dirty="0"/>
                  <a:t>20°C</a:t>
                </a:r>
              </a:p>
              <a:p>
                <a:pPr marL="0" indent="0">
                  <a:buNone/>
                </a:pPr>
                <a:r>
                  <a:rPr lang="de-DE" sz="2200" dirty="0" smtClean="0"/>
                  <a:t>ɵ </a:t>
                </a:r>
                <a:r>
                  <a:rPr lang="de-DE" sz="2200" dirty="0"/>
                  <a:t>=</a:t>
                </a:r>
                <a:r>
                  <a:rPr lang="de-DE" sz="2200" dirty="0" smtClean="0"/>
                  <a:t> </a:t>
                </a:r>
                <a:r>
                  <a:rPr lang="de-DE" sz="2200" dirty="0"/>
                  <a:t>1.056 for </a:t>
                </a:r>
                <a:r>
                  <a:rPr lang="de-DE" sz="2200" dirty="0" smtClean="0"/>
                  <a:t>Temp </a:t>
                </a:r>
                <a:r>
                  <a:rPr lang="de-DE" sz="2200" dirty="0"/>
                  <a:t>&gt; 20°C</a:t>
                </a:r>
                <a:endParaRPr lang="en-US" sz="2200" dirty="0"/>
              </a:p>
              <a:p>
                <a:pPr marL="0" indent="0">
                  <a:buNone/>
                </a:pPr>
                <a:endParaRPr lang="en-US" sz="1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350837"/>
                <a:ext cx="8229600" cy="5897563"/>
              </a:xfrm>
              <a:blipFill rotWithShape="1">
                <a:blip r:embed="rId2"/>
                <a:stretch>
                  <a:fillRect l="-1852" t="-1138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1682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8437"/>
                <a:ext cx="8229600" cy="6126163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BOD</a:t>
                </a:r>
                <a:r>
                  <a:rPr lang="en-US" baseline="-25000" dirty="0"/>
                  <a:t>5</a:t>
                </a:r>
                <a:r>
                  <a:rPr lang="en-US" dirty="0"/>
                  <a:t> is calculated by</a:t>
                </a:r>
                <a:r>
                  <a:rPr lang="en-US" dirty="0" smtClean="0"/>
                  <a:t>:</a:t>
                </a:r>
              </a:p>
              <a:p>
                <a:pPr marL="0" indent="0">
                  <a:buNone/>
                </a:pPr>
                <a:r>
                  <a:rPr lang="en-US" dirty="0" smtClean="0"/>
                  <a:t>Unseeded BOD</a:t>
                </a:r>
                <a:r>
                  <a:rPr lang="en-US" baseline="-25000" dirty="0" smtClean="0"/>
                  <a:t>5</a:t>
                </a:r>
                <a:r>
                  <a:rPr lang="en-US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𝐷𝑂</m:t>
                        </m:r>
                        <m:r>
                          <a:rPr lang="en-US" b="0" i="1" baseline="-25000" smtClean="0">
                            <a:latin typeface="Cambria Math"/>
                          </a:rPr>
                          <m:t>𝑖</m:t>
                        </m:r>
                        <m:r>
                          <a:rPr lang="en-US" b="0" i="1" smtClean="0">
                            <a:latin typeface="Cambria Math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</a:rPr>
                          <m:t>𝐷𝑂</m:t>
                        </m:r>
                        <m:r>
                          <a:rPr lang="en-US" b="0" i="1" baseline="-25000" smtClean="0">
                            <a:latin typeface="Cambria Math"/>
                          </a:rPr>
                          <m:t>5</m:t>
                        </m:r>
                        <m:r>
                          <a:rPr lang="en-US" b="0" i="1" smtClean="0">
                            <a:latin typeface="Cambria Math"/>
                          </a:rPr>
                          <m:t> 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𝑝</m:t>
                        </m:r>
                      </m:den>
                    </m:f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Seeded BOD</a:t>
                </a:r>
                <a:r>
                  <a:rPr lang="en-US" baseline="-25000" dirty="0" smtClean="0"/>
                  <a:t>5</a:t>
                </a:r>
                <a:r>
                  <a:rPr lang="en-US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(</m:t>
                        </m:r>
                        <m:r>
                          <a:rPr lang="en-US" b="0" i="1" smtClean="0">
                            <a:latin typeface="Cambria Math"/>
                          </a:rPr>
                          <m:t>𝐷𝑂𝑖</m:t>
                        </m:r>
                        <m:r>
                          <a:rPr lang="en-US" b="0" i="1" smtClean="0">
                            <a:latin typeface="Cambria Math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</a:rPr>
                          <m:t>𝐷𝑂</m:t>
                        </m:r>
                        <m:r>
                          <a:rPr lang="en-US" b="0" i="1" baseline="-25000" smtClean="0">
                            <a:latin typeface="Cambria Math"/>
                          </a:rPr>
                          <m:t>5</m:t>
                        </m:r>
                        <m:r>
                          <a:rPr lang="en-US" b="0" i="1" smtClean="0">
                            <a:latin typeface="Cambria Math"/>
                          </a:rPr>
                          <m:t>)−(</m:t>
                        </m:r>
                        <m:r>
                          <a:rPr lang="en-US" b="0" i="1" smtClean="0">
                            <a:latin typeface="Cambria Math"/>
                          </a:rPr>
                          <m:t>𝐵𝑂𝑖</m:t>
                        </m:r>
                        <m:r>
                          <a:rPr lang="en-US" b="0" i="1" smtClean="0">
                            <a:latin typeface="Cambria Math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</a:rPr>
                          <m:t>𝐵𝑂</m:t>
                        </m:r>
                        <m:r>
                          <a:rPr lang="en-US" b="0" i="1" baseline="-25000" smtClean="0">
                            <a:latin typeface="Cambria Math"/>
                          </a:rPr>
                          <m:t>5</m:t>
                        </m:r>
                        <m:r>
                          <a:rPr lang="en-US" b="0" i="1" smtClean="0">
                            <a:latin typeface="Cambria Math"/>
                          </a:rPr>
                          <m:t>).</m:t>
                        </m:r>
                        <m:r>
                          <a:rPr lang="en-US" b="0" i="1" smtClean="0">
                            <a:latin typeface="Cambria Math"/>
                          </a:rPr>
                          <m:t>𝑓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𝑝</m:t>
                        </m:r>
                      </m:den>
                    </m:f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/>
                  <a:t>where: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𝐷𝑂</m:t>
                    </m:r>
                    <m:r>
                      <a:rPr lang="en-US" i="1" baseline="-25000">
                        <a:latin typeface="Cambria Math"/>
                      </a:rPr>
                      <m:t>𝑖</m:t>
                    </m:r>
                    <m:r>
                      <a:rPr lang="en-US" i="1" baseline="-25000">
                        <a:latin typeface="Cambria Math"/>
                      </a:rPr>
                      <m:t> </m:t>
                    </m:r>
                  </m:oMath>
                </a14:m>
                <a:r>
                  <a:rPr lang="en-US" dirty="0"/>
                  <a:t> is the dissolved oxygen (</a:t>
                </a:r>
                <a:r>
                  <a:rPr lang="en-US" dirty="0" smtClean="0"/>
                  <a:t>DO) </a:t>
                </a:r>
                <a:r>
                  <a:rPr lang="en-US" dirty="0"/>
                  <a:t>of the diluted solution after preparation (mg/l) </a:t>
                </a:r>
                <a:endParaRPr lang="en-US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𝐷𝑂</m:t>
                    </m:r>
                    <m:r>
                      <a:rPr lang="en-US" i="1" baseline="-25000">
                        <a:latin typeface="Cambria Math"/>
                      </a:rPr>
                      <m:t>5</m:t>
                    </m:r>
                    <m:r>
                      <a:rPr lang="en-US" i="1" baseline="-25000">
                        <a:latin typeface="Cambria Math"/>
                      </a:rPr>
                      <m:t> </m:t>
                    </m:r>
                  </m:oMath>
                </a14:m>
                <a:r>
                  <a:rPr lang="en-US" dirty="0" smtClean="0"/>
                  <a:t>is </a:t>
                </a:r>
                <a:r>
                  <a:rPr lang="en-US" dirty="0"/>
                  <a:t>the DO of the diluted solution after 5 day incubation (mg/l</a:t>
                </a:r>
                <a:r>
                  <a:rPr lang="en-US" dirty="0" smtClean="0"/>
                  <a:t>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𝑝</m:t>
                    </m:r>
                    <m:r>
                      <a:rPr lang="en-US" i="1">
                        <a:latin typeface="Cambria Math"/>
                      </a:rPr>
                      <m:t> </m:t>
                    </m:r>
                  </m:oMath>
                </a14:m>
                <a:r>
                  <a:rPr lang="en-US" dirty="0"/>
                  <a:t> is the decimal dilution factor </a:t>
                </a:r>
                <a:endParaRPr lang="en-US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𝐵𝑂</m:t>
                    </m:r>
                    <m:r>
                      <a:rPr lang="en-US" i="1" baseline="-25000">
                        <a:latin typeface="Cambria Math"/>
                      </a:rPr>
                      <m:t>𝑖</m:t>
                    </m:r>
                    <m:r>
                      <a:rPr lang="en-US" i="1" baseline="-25000">
                        <a:latin typeface="Cambria Math"/>
                      </a:rPr>
                      <m:t> </m:t>
                    </m:r>
                  </m:oMath>
                </a14:m>
                <a:r>
                  <a:rPr lang="en-US" dirty="0" smtClean="0"/>
                  <a:t>is </a:t>
                </a:r>
                <a:r>
                  <a:rPr lang="en-US" dirty="0"/>
                  <a:t>the DO of diluted seed sample after preparation (mg/l</a:t>
                </a:r>
                <a:r>
                  <a:rPr lang="en-US" dirty="0" smtClean="0"/>
                  <a:t>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𝐵𝑂</m:t>
                    </m:r>
                    <m:r>
                      <a:rPr lang="en-US" i="1" baseline="-25000">
                        <a:latin typeface="Cambria Math"/>
                      </a:rPr>
                      <m:t>5</m:t>
                    </m:r>
                    <m:r>
                      <a:rPr lang="en-US" i="1" baseline="-25000">
                        <a:latin typeface="Cambria Math"/>
                      </a:rPr>
                      <m:t> </m:t>
                    </m:r>
                  </m:oMath>
                </a14:m>
                <a:r>
                  <a:rPr lang="en-US" dirty="0"/>
                  <a:t> is the DO of diluted seed sample after 5 day incubation (mg/l</a:t>
                </a:r>
                <a:r>
                  <a:rPr lang="en-US" dirty="0" smtClean="0"/>
                  <a:t>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𝑓</m:t>
                    </m:r>
                    <m:r>
                      <a:rPr lang="en-US" i="1">
                        <a:latin typeface="Cambria Math"/>
                      </a:rPr>
                      <m:t> </m:t>
                    </m:r>
                  </m:oMath>
                </a14:m>
                <a:r>
                  <a:rPr lang="en-US" dirty="0"/>
                  <a:t> is the ratio of seed volume in dilution solution to seed volume in BOD test on </a:t>
                </a:r>
                <a:r>
                  <a:rPr lang="en-US" dirty="0" smtClean="0"/>
                  <a:t>seed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r>
                  <a:rPr lang="en-US" dirty="0" smtClean="0"/>
                  <a:t>60- 70 % of the oxidation/ degradation of organic pollutants in 5 days</a:t>
                </a:r>
              </a:p>
              <a:p>
                <a:r>
                  <a:rPr lang="en-US" dirty="0" smtClean="0"/>
                  <a:t>95- 99% oxidization in 20 days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8437"/>
                <a:ext cx="8229600" cy="6126163"/>
              </a:xfrm>
              <a:blipFill rotWithShape="1">
                <a:blip r:embed="rId2"/>
                <a:stretch>
                  <a:fillRect l="-889" t="-15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5161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74637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Example: determine BOD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 &amp; </a:t>
            </a:r>
            <a:r>
              <a:rPr lang="en-US" sz="2400" dirty="0" err="1" smtClean="0"/>
              <a:t>BOD</a:t>
            </a:r>
            <a:r>
              <a:rPr lang="en-US" sz="2400" baseline="-25000" dirty="0" err="1" smtClean="0"/>
              <a:t>u</a:t>
            </a:r>
            <a:r>
              <a:rPr lang="en-US" sz="2400" dirty="0" smtClean="0"/>
              <a:t> for waste water where BOD</a:t>
            </a:r>
            <a:r>
              <a:rPr lang="en-US" sz="2400" baseline="-25000" dirty="0" smtClean="0"/>
              <a:t>5</a:t>
            </a:r>
            <a:r>
              <a:rPr lang="en-US" sz="2400" dirty="0" smtClean="0"/>
              <a:t> at 20˚C is 200 mg/l, k= 0.23 d</a:t>
            </a:r>
            <a:r>
              <a:rPr lang="en-US" sz="2400" baseline="30000" dirty="0" smtClean="0"/>
              <a:t>-1</a:t>
            </a:r>
            <a:endParaRPr lang="en-US" sz="2400" baseline="30000" dirty="0"/>
          </a:p>
        </p:txBody>
      </p:sp>
    </p:spTree>
    <p:extLst>
      <p:ext uri="{BB962C8B-B14F-4D97-AF65-F5344CB8AC3E}">
        <p14:creationId xmlns:p14="http://schemas.microsoft.com/office/powerpoint/2010/main" val="67051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50837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Example: water sample has 0.02 dilution factor (1 ml from sample diluted in 50 ml distilled water), the initial dissolved oxygen (DO) is 10 mg/l, after 5 days the DO is 6 mg/l, calculate BOD</a:t>
            </a:r>
            <a:r>
              <a:rPr lang="en-US" sz="2400" baseline="-25000" dirty="0" smtClean="0"/>
              <a:t>5</a:t>
            </a:r>
            <a:endParaRPr lang="en-US" sz="2400" baseline="-25000" dirty="0"/>
          </a:p>
        </p:txBody>
      </p:sp>
    </p:spTree>
    <p:extLst>
      <p:ext uri="{BB962C8B-B14F-4D97-AF65-F5344CB8AC3E}">
        <p14:creationId xmlns:p14="http://schemas.microsoft.com/office/powerpoint/2010/main" val="404342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800" dirty="0"/>
              <a:t>Thomas Graphical Method (McGhee 1991): This is an approximate </a:t>
            </a:r>
            <a:r>
              <a:rPr lang="en-US" sz="2800" dirty="0" smtClean="0"/>
              <a:t>method. It </a:t>
            </a:r>
            <a:r>
              <a:rPr lang="en-US" sz="2800" dirty="0"/>
              <a:t>is based on the following </a:t>
            </a:r>
            <a:r>
              <a:rPr lang="en-US" sz="2800" dirty="0" smtClean="0"/>
              <a:t>equation: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Z= a + b. t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000" dirty="0" smtClean="0"/>
              <a:t>Where:</a:t>
            </a:r>
          </a:p>
          <a:p>
            <a:pPr marL="0" indent="0">
              <a:buNone/>
            </a:pPr>
            <a:r>
              <a:rPr lang="en-US" sz="2000" dirty="0" smtClean="0"/>
              <a:t>a: intercept with y axis</a:t>
            </a:r>
          </a:p>
          <a:p>
            <a:pPr marL="0" indent="0">
              <a:buNone/>
            </a:pPr>
            <a:r>
              <a:rPr lang="en-US" sz="2000" dirty="0" smtClean="0"/>
              <a:t>b: line slop (</a:t>
            </a:r>
            <a:r>
              <a:rPr lang="en-US" sz="2000" dirty="0" err="1" smtClean="0"/>
              <a:t>dy</a:t>
            </a:r>
            <a:r>
              <a:rPr lang="en-US" sz="2000" dirty="0" smtClean="0"/>
              <a:t>/dx)</a:t>
            </a:r>
            <a:endParaRPr lang="en-US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42" t="56628" r="40097" b="35516"/>
          <a:stretch/>
        </p:blipFill>
        <p:spPr bwMode="auto">
          <a:xfrm>
            <a:off x="304800" y="1932709"/>
            <a:ext cx="6517329" cy="886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263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Type of wastes according to its sources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Domestic waste: </a:t>
            </a:r>
            <a:r>
              <a:rPr lang="en-US" sz="2400" dirty="0" smtClean="0"/>
              <a:t>food residual, human waste, grease, oil, detergents.</a:t>
            </a:r>
          </a:p>
          <a:p>
            <a:pPr algn="just"/>
            <a:r>
              <a:rPr lang="en-US" dirty="0" smtClean="0"/>
              <a:t>Industrial waste: </a:t>
            </a:r>
            <a:r>
              <a:rPr lang="en-US" sz="2400" dirty="0" smtClean="0"/>
              <a:t>according to the industry such as petroleum from oil well.</a:t>
            </a:r>
          </a:p>
          <a:p>
            <a:pPr algn="just"/>
            <a:r>
              <a:rPr lang="en-US" dirty="0" smtClean="0"/>
              <a:t>Agricultural waste: </a:t>
            </a:r>
            <a:r>
              <a:rPr lang="en-US" sz="2400" dirty="0" smtClean="0"/>
              <a:t>mainly pesticide, herbicide</a:t>
            </a:r>
          </a:p>
          <a:p>
            <a:pPr algn="just"/>
            <a:r>
              <a:rPr lang="en-US" dirty="0" smtClean="0"/>
              <a:t>Hospital waste: </a:t>
            </a:r>
            <a:r>
              <a:rPr lang="en-US" sz="2400" dirty="0" smtClean="0"/>
              <a:t>mainly viruses, bacteria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8087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Sample calculation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0" t="31150" r="25037" b="19507"/>
          <a:stretch/>
        </p:blipFill>
        <p:spPr bwMode="auto">
          <a:xfrm>
            <a:off x="173182" y="1600200"/>
            <a:ext cx="8132618" cy="4803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73182" y="805934"/>
            <a:ext cx="26541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Step 1</a:t>
            </a:r>
            <a:r>
              <a:rPr lang="en-US" sz="2000" dirty="0"/>
              <a:t>: calculate (</a:t>
            </a:r>
            <a:r>
              <a:rPr lang="en-US" sz="2000" dirty="0" smtClean="0"/>
              <a:t>t/y)</a:t>
            </a:r>
            <a:r>
              <a:rPr lang="en-US" sz="2000" baseline="30000" dirty="0" smtClean="0"/>
              <a:t>1/3</a:t>
            </a:r>
            <a:endParaRPr lang="en-US" sz="2000" baseline="30000" dirty="0"/>
          </a:p>
        </p:txBody>
      </p:sp>
    </p:spTree>
    <p:extLst>
      <p:ext uri="{BB962C8B-B14F-4D97-AF65-F5344CB8AC3E}">
        <p14:creationId xmlns:p14="http://schemas.microsoft.com/office/powerpoint/2010/main" val="176064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20782"/>
                <a:ext cx="8229600" cy="4525963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000" b="1" dirty="0" smtClean="0"/>
                  <a:t>step </a:t>
                </a:r>
                <a:r>
                  <a:rPr lang="en-US" sz="2000" b="1" dirty="0"/>
                  <a:t>2:  </a:t>
                </a:r>
                <a:r>
                  <a:rPr lang="en-US" sz="2000" dirty="0" smtClean="0"/>
                  <a:t>Plot (t/y)</a:t>
                </a:r>
                <a:r>
                  <a:rPr lang="en-US" sz="2000" baseline="30000" dirty="0" smtClean="0"/>
                  <a:t>1/3 </a:t>
                </a:r>
                <a:r>
                  <a:rPr lang="en-US" sz="2000" dirty="0" smtClean="0"/>
                  <a:t>versus “t”  and </a:t>
                </a:r>
                <a:r>
                  <a:rPr lang="en-US" sz="2000" dirty="0"/>
                  <a:t>found slope and intercept </a:t>
                </a:r>
              </a:p>
              <a:p>
                <a:pPr marL="0" indent="0">
                  <a:buNone/>
                </a:pPr>
                <a:r>
                  <a:rPr lang="en-US" sz="2000" dirty="0"/>
                  <a:t>Slope = 0.0205 </a:t>
                </a:r>
              </a:p>
              <a:p>
                <a:pPr marL="0" indent="0">
                  <a:buNone/>
                </a:pPr>
                <a:r>
                  <a:rPr lang="en-US" sz="2000" dirty="0" smtClean="0"/>
                  <a:t>Intercept </a:t>
                </a:r>
                <a:r>
                  <a:rPr lang="en-US" sz="2000" dirty="0"/>
                  <a:t>= 0.8474 </a:t>
                </a:r>
              </a:p>
              <a:p>
                <a:pPr marL="0" indent="0">
                  <a:buNone/>
                </a:pPr>
                <a:r>
                  <a:rPr lang="en-US" sz="2000" b="1" dirty="0"/>
                  <a:t>Step 3:  </a:t>
                </a:r>
                <a:r>
                  <a:rPr lang="en-US" sz="2000" dirty="0"/>
                  <a:t>From </a:t>
                </a:r>
                <a:r>
                  <a:rPr lang="en-US" sz="2000" dirty="0" smtClean="0"/>
                  <a:t>equations below obtained </a:t>
                </a:r>
                <a:r>
                  <a:rPr lang="en-US" sz="2000" dirty="0"/>
                  <a:t>k and L</a:t>
                </a:r>
              </a:p>
              <a:p>
                <a:pPr marL="0" indent="0">
                  <a:buNone/>
                </a:pPr>
                <a:r>
                  <a:rPr lang="en-US" sz="2000" dirty="0" smtClean="0"/>
                  <a:t>K = 2.61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/>
                          </a:rPr>
                          <m:t>𝑠𝑙𝑜𝑝𝑒</m:t>
                        </m:r>
                      </m:num>
                      <m:den>
                        <m:r>
                          <a:rPr lang="en-US" sz="2000" b="0" i="1" smtClean="0">
                            <a:latin typeface="Cambria Math"/>
                          </a:rPr>
                          <m:t>𝑖𝑛𝑡𝑒𝑟𝑐𝑒𝑝𝑡</m:t>
                        </m:r>
                      </m:den>
                    </m:f>
                  </m:oMath>
                </a14:m>
                <a:r>
                  <a:rPr lang="en-US" sz="2000" dirty="0"/>
                  <a:t> </a:t>
                </a:r>
                <a:r>
                  <a:rPr lang="en-US" sz="2000" dirty="0" smtClean="0"/>
                  <a:t>=  </a:t>
                </a:r>
                <a:r>
                  <a:rPr lang="en-US" sz="2000" dirty="0"/>
                  <a:t>0.063/day </a:t>
                </a:r>
              </a:p>
              <a:p>
                <a:pPr marL="0" indent="0">
                  <a:buNone/>
                </a:pPr>
                <a:r>
                  <a:rPr lang="en-US" sz="2000" dirty="0" smtClean="0"/>
                  <a:t>L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latin typeface="Cambria Math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/>
                          </a:rPr>
                          <m:t>.</m:t>
                        </m:r>
                        <m:r>
                          <a:rPr lang="en-US" sz="2000" b="0" i="1" smtClean="0">
                            <a:latin typeface="Cambria Math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/>
                          </a:rPr>
                          <m:t>∗</m:t>
                        </m:r>
                        <m:r>
                          <a:rPr lang="en-US" sz="2000" b="0" i="1" smtClean="0">
                            <a:latin typeface="Cambria Math"/>
                          </a:rPr>
                          <m:t>𝑘</m:t>
                        </m:r>
                        <m:r>
                          <a:rPr lang="en-US" sz="2000" b="0" i="1" smtClean="0">
                            <a:latin typeface="Cambria Math"/>
                          </a:rPr>
                          <m:t>∗</m:t>
                        </m:r>
                        <m:r>
                          <a:rPr lang="en-US" sz="2000" b="0" i="1" smtClean="0">
                            <a:latin typeface="Cambria Math"/>
                          </a:rPr>
                          <m:t>𝑖𝑛𝑡𝑒𝑟𝑐𝑒𝑝𝑡</m:t>
                        </m:r>
                        <m:r>
                          <a:rPr lang="en-US" sz="2000" b="0" i="1" baseline="30000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000" dirty="0"/>
                  <a:t> </a:t>
                </a:r>
                <a:r>
                  <a:rPr lang="en-US" sz="2000" dirty="0" smtClean="0"/>
                  <a:t>= 11.34 </a:t>
                </a:r>
                <a:r>
                  <a:rPr lang="en-US" sz="2000" dirty="0"/>
                  <a:t>mg/l</a:t>
                </a:r>
              </a:p>
              <a:p>
                <a:pPr marL="0" indent="0">
                  <a:buNone/>
                </a:pPr>
                <a:endParaRPr lang="en-US" sz="2000" dirty="0" smtClean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20782"/>
                <a:ext cx="8229600" cy="4525963"/>
              </a:xfrm>
              <a:blipFill rotWithShape="1">
                <a:blip r:embed="rId2"/>
                <a:stretch>
                  <a:fillRect l="-741" t="-6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97" t="16468" r="23809" b="8929"/>
          <a:stretch/>
        </p:blipFill>
        <p:spPr bwMode="auto">
          <a:xfrm>
            <a:off x="4183337" y="2287320"/>
            <a:ext cx="4960663" cy="4494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286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dirty="0" smtClean="0"/>
              <a:t>HW: Compute </a:t>
            </a:r>
            <a:r>
              <a:rPr lang="en-US" sz="2400" dirty="0"/>
              <a:t>the value of k &amp; </a:t>
            </a:r>
            <a:r>
              <a:rPr lang="en-US" sz="2400" dirty="0" err="1" smtClean="0"/>
              <a:t>BOD</a:t>
            </a:r>
            <a:r>
              <a:rPr lang="en-US" sz="2400" baseline="-25000" dirty="0" err="1" smtClean="0"/>
              <a:t>u</a:t>
            </a:r>
            <a:r>
              <a:rPr lang="en-US" sz="2400" baseline="-25000" dirty="0" smtClean="0"/>
              <a:t> </a:t>
            </a:r>
            <a:r>
              <a:rPr lang="en-US" sz="2400" dirty="0" smtClean="0"/>
              <a:t>for the data given below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6728628"/>
              </p:ext>
            </p:extLst>
          </p:nvPr>
        </p:nvGraphicFramePr>
        <p:xfrm>
          <a:off x="5181600" y="1524000"/>
          <a:ext cx="28194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1311"/>
                <a:gridCol w="155808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Time (day)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BOD</a:t>
                      </a:r>
                      <a:r>
                        <a:rPr lang="en-US" baseline="-25000" dirty="0" err="1" smtClean="0"/>
                        <a:t>t</a:t>
                      </a:r>
                      <a:r>
                        <a:rPr lang="en-US" baseline="-25000" dirty="0" smtClean="0"/>
                        <a:t> </a:t>
                      </a:r>
                      <a:r>
                        <a:rPr lang="en-US" dirty="0" smtClean="0"/>
                        <a:t>(mg/l)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26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949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 evaluation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 smtClean="0"/>
                  <a:t>Efficiency (BOD)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/>
                      </a:rPr>
                      <m:t> </m:t>
                    </m:r>
                    <m:r>
                      <a:rPr lang="en-US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𝐵𝑂𝐷</m:t>
                        </m:r>
                        <m:r>
                          <a:rPr lang="en-US" b="0" i="1" baseline="-25000" smtClean="0">
                            <a:latin typeface="Cambria Math"/>
                          </a:rPr>
                          <m:t>𝑖𝑛𝑓</m:t>
                        </m:r>
                        <m:r>
                          <a:rPr lang="en-US" b="0" i="1" smtClean="0">
                            <a:latin typeface="Cambria Math"/>
                          </a:rPr>
                          <m:t> −</m:t>
                        </m:r>
                        <m:r>
                          <a:rPr lang="en-US" b="0" i="1" smtClean="0">
                            <a:latin typeface="Cambria Math"/>
                          </a:rPr>
                          <m:t>𝐵𝑂𝐷𝑒𝑓𝑓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𝐵𝑂𝐷</m:t>
                        </m:r>
                        <m:r>
                          <a:rPr lang="en-US" b="0" i="1" baseline="-25000" smtClean="0">
                            <a:latin typeface="Cambria Math"/>
                          </a:rPr>
                          <m:t>𝑖𝑛𝑓</m:t>
                        </m:r>
                      </m:den>
                    </m:f>
                    <m:r>
                      <a:rPr lang="en-US" i="1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100</m:t>
                    </m:r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BOD: Biological oxygen demand</a:t>
                </a:r>
                <a:endParaRPr lang="en-US" dirty="0"/>
              </a:p>
              <a:p>
                <a:pPr marL="0" indent="0">
                  <a:buNone/>
                </a:pPr>
                <a:r>
                  <a:rPr lang="en-US" dirty="0" err="1" smtClean="0"/>
                  <a:t>Inf</a:t>
                </a:r>
                <a:r>
                  <a:rPr lang="en-US" dirty="0" smtClean="0"/>
                  <a:t>: Influent (flow in)</a:t>
                </a:r>
              </a:p>
              <a:p>
                <a:pPr marL="0" indent="0">
                  <a:buNone/>
                </a:pPr>
                <a:r>
                  <a:rPr lang="en-US" dirty="0" err="1" smtClean="0"/>
                  <a:t>Eff</a:t>
                </a:r>
                <a:r>
                  <a:rPr lang="en-US" dirty="0" smtClean="0"/>
                  <a:t>: Effluent (flow out)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852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6692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8437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400" dirty="0" smtClean="0"/>
              <a:t>Example: the plant efficiency of treatment plant are 50% for BOD &amp; 70% for suspended solid (SS), BOD &amp; SS of wastewater enter the plant are 40 &amp; 55 mg/l, respectively. Can we dispose the flowing out from the treatment plant to the river? Why?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9968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/>
              <a:t>Waste source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/>
              <a:t>Point Source:  discharge </a:t>
            </a:r>
            <a:r>
              <a:rPr lang="en-US" sz="2800" dirty="0" smtClean="0"/>
              <a:t>of pollutants </a:t>
            </a:r>
            <a:r>
              <a:rPr lang="en-US" sz="2800" dirty="0"/>
              <a:t>from single </a:t>
            </a:r>
            <a:r>
              <a:rPr lang="en-US" sz="2800" dirty="0" smtClean="0"/>
              <a:t>point. Factories</a:t>
            </a:r>
            <a:r>
              <a:rPr lang="en-US" sz="2800" dirty="0"/>
              <a:t>, power plants, </a:t>
            </a:r>
            <a:r>
              <a:rPr lang="en-US" sz="2800" dirty="0" smtClean="0"/>
              <a:t>sewage treatment </a:t>
            </a:r>
            <a:r>
              <a:rPr lang="en-US" sz="2800" dirty="0"/>
              <a:t>plants, oil wells.</a:t>
            </a:r>
          </a:p>
          <a:p>
            <a:pPr algn="just"/>
            <a:r>
              <a:rPr lang="en-US" sz="2800" dirty="0"/>
              <a:t>Non-point Source:  sources of </a:t>
            </a:r>
            <a:r>
              <a:rPr lang="en-US" sz="2800" dirty="0" smtClean="0"/>
              <a:t>water pollution </a:t>
            </a:r>
            <a:r>
              <a:rPr lang="en-US" sz="2800" dirty="0"/>
              <a:t>that are scattered </a:t>
            </a:r>
            <a:r>
              <a:rPr lang="en-US" sz="2800" dirty="0" smtClean="0"/>
              <a:t>or diffuse</a:t>
            </a:r>
            <a:r>
              <a:rPr lang="en-US" sz="2800" dirty="0"/>
              <a:t>, not having a </a:t>
            </a:r>
            <a:r>
              <a:rPr lang="en-US" sz="2800" dirty="0" smtClean="0"/>
              <a:t>specific location. Farm </a:t>
            </a:r>
            <a:r>
              <a:rPr lang="en-US" sz="2800" dirty="0"/>
              <a:t>fields</a:t>
            </a:r>
            <a:r>
              <a:rPr lang="en-US" sz="2800" dirty="0" smtClean="0"/>
              <a:t>, </a:t>
            </a:r>
            <a:r>
              <a:rPr lang="en-US" sz="2800" dirty="0"/>
              <a:t>cities, </a:t>
            </a:r>
            <a:r>
              <a:rPr lang="en-US" sz="2800" dirty="0" smtClean="0"/>
              <a:t>roads, clear-cut  </a:t>
            </a:r>
            <a:r>
              <a:rPr lang="en-US" sz="2800" dirty="0"/>
              <a:t>forests, </a:t>
            </a:r>
            <a:r>
              <a:rPr lang="en-US" sz="2800" dirty="0" smtClean="0"/>
              <a:t>mines.</a:t>
            </a:r>
            <a:endParaRPr lang="en-US" sz="28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4572000"/>
            <a:ext cx="333375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572001"/>
            <a:ext cx="3225434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0"/>
            <a:ext cx="2948586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210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Water </a:t>
            </a:r>
            <a:r>
              <a:rPr lang="en-US" dirty="0"/>
              <a:t>pollution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en-US" sz="2400" dirty="0"/>
              <a:t>Water is considered polluted if </a:t>
            </a:r>
            <a:r>
              <a:rPr lang="en-US" sz="2400" dirty="0" smtClean="0"/>
              <a:t>some </a:t>
            </a:r>
            <a:r>
              <a:rPr lang="en-US" sz="2400" dirty="0" smtClean="0">
                <a:solidFill>
                  <a:srgbClr val="FF0000"/>
                </a:solidFill>
              </a:rPr>
              <a:t>substances</a:t>
            </a:r>
            <a:r>
              <a:rPr lang="en-US" sz="2400" dirty="0" smtClean="0"/>
              <a:t> </a:t>
            </a:r>
            <a:r>
              <a:rPr lang="en-US" sz="2400" dirty="0"/>
              <a:t>or </a:t>
            </a:r>
            <a:r>
              <a:rPr lang="en-US" sz="2400" dirty="0">
                <a:solidFill>
                  <a:srgbClr val="FF0000"/>
                </a:solidFill>
              </a:rPr>
              <a:t>condition</a:t>
            </a:r>
            <a:r>
              <a:rPr lang="en-US" sz="2400" dirty="0"/>
              <a:t> is present to such a </a:t>
            </a:r>
            <a:r>
              <a:rPr lang="en-US" sz="2400" dirty="0" smtClean="0"/>
              <a:t>degree that </a:t>
            </a:r>
            <a:r>
              <a:rPr lang="en-US" sz="2400" dirty="0"/>
              <a:t>the water cannot be </a:t>
            </a:r>
            <a:r>
              <a:rPr lang="en-US" sz="2400" dirty="0">
                <a:solidFill>
                  <a:srgbClr val="C00000"/>
                </a:solidFill>
              </a:rPr>
              <a:t>used </a:t>
            </a:r>
            <a:r>
              <a:rPr lang="en-US" sz="2400" dirty="0"/>
              <a:t>for a specific </a:t>
            </a:r>
            <a:r>
              <a:rPr lang="en-US" sz="2400" dirty="0" smtClean="0"/>
              <a:t>purpose.</a:t>
            </a:r>
          </a:p>
          <a:p>
            <a:pPr algn="just"/>
            <a:r>
              <a:rPr lang="en-US" sz="2400" dirty="0" smtClean="0"/>
              <a:t>Water pollution is the </a:t>
            </a:r>
            <a:r>
              <a:rPr lang="en-US" sz="2400" dirty="0"/>
              <a:t>presence of </a:t>
            </a:r>
            <a:r>
              <a:rPr lang="en-US" sz="2400" dirty="0">
                <a:solidFill>
                  <a:srgbClr val="FF0000"/>
                </a:solidFill>
              </a:rPr>
              <a:t>excessive amounts </a:t>
            </a:r>
            <a:r>
              <a:rPr lang="en-US" sz="2400" dirty="0"/>
              <a:t>of a hazard (pollutants) in water in such a way that </a:t>
            </a:r>
            <a:r>
              <a:rPr lang="en-US" sz="2400" dirty="0" smtClean="0"/>
              <a:t>it is </a:t>
            </a:r>
            <a:r>
              <a:rPr lang="en-US" sz="2400" dirty="0"/>
              <a:t>no </a:t>
            </a:r>
            <a:r>
              <a:rPr lang="en-US" sz="2400" dirty="0" smtClean="0"/>
              <a:t>long </a:t>
            </a:r>
            <a:r>
              <a:rPr lang="en-US" sz="2400" dirty="0"/>
              <a:t>suitable for drinking, bathing, cooking or other uses.</a:t>
            </a:r>
          </a:p>
          <a:p>
            <a:pPr algn="just"/>
            <a:r>
              <a:rPr lang="en-US" sz="2400" dirty="0" smtClean="0"/>
              <a:t>Physical</a:t>
            </a:r>
            <a:r>
              <a:rPr lang="en-US" sz="2400" dirty="0"/>
              <a:t>, chemical, biological changes </a:t>
            </a:r>
            <a:r>
              <a:rPr lang="en-US" sz="2400" dirty="0" smtClean="0"/>
              <a:t>in water </a:t>
            </a:r>
            <a:r>
              <a:rPr lang="en-US" sz="2400" dirty="0"/>
              <a:t>quality that </a:t>
            </a:r>
            <a:r>
              <a:rPr lang="en-US" sz="2400" dirty="0">
                <a:solidFill>
                  <a:srgbClr val="FF0000"/>
                </a:solidFill>
              </a:rPr>
              <a:t>adversely</a:t>
            </a:r>
            <a:r>
              <a:rPr lang="en-US" sz="2400" dirty="0"/>
              <a:t> affect living </a:t>
            </a:r>
            <a:r>
              <a:rPr lang="en-US" sz="2400" dirty="0" smtClean="0"/>
              <a:t>organisms, human and environment.</a:t>
            </a:r>
            <a:endParaRPr lang="en-U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570" y="4732088"/>
            <a:ext cx="3608230" cy="2098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438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18" t="21830" r="22280" b="9011"/>
          <a:stretch/>
        </p:blipFill>
        <p:spPr bwMode="auto">
          <a:xfrm>
            <a:off x="762000" y="152400"/>
            <a:ext cx="7696200" cy="6263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1185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18" t="25787" r="22610" b="17509"/>
          <a:stretch/>
        </p:blipFill>
        <p:spPr bwMode="auto">
          <a:xfrm>
            <a:off x="533400" y="1534716"/>
            <a:ext cx="8153400" cy="5018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18" t="21830" r="22280" b="65292"/>
          <a:stretch/>
        </p:blipFill>
        <p:spPr bwMode="auto">
          <a:xfrm>
            <a:off x="499191" y="328314"/>
            <a:ext cx="8263809" cy="1271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386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5" t="37802" r="22116" b="35971"/>
          <a:stretch/>
        </p:blipFill>
        <p:spPr bwMode="auto">
          <a:xfrm>
            <a:off x="457200" y="1782744"/>
            <a:ext cx="8340009" cy="2560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18" t="21830" r="22280" b="65292"/>
          <a:stretch/>
        </p:blipFill>
        <p:spPr bwMode="auto">
          <a:xfrm>
            <a:off x="457200" y="619269"/>
            <a:ext cx="8263809" cy="1271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673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3965</TotalTime>
  <Words>2017</Words>
  <Application>Microsoft Office PowerPoint</Application>
  <PresentationFormat>On-screen Show (4:3)</PresentationFormat>
  <Paragraphs>186</Paragraphs>
  <Slides>44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CE 405 Sanitary and Environmental Engineering</vt:lpstr>
      <vt:lpstr>Pollution</vt:lpstr>
      <vt:lpstr>The are three types of pollution: </vt:lpstr>
      <vt:lpstr>Type of wastes according to its sources</vt:lpstr>
      <vt:lpstr>Waste source</vt:lpstr>
      <vt:lpstr>Water pollution </vt:lpstr>
      <vt:lpstr>PowerPoint Presentation</vt:lpstr>
      <vt:lpstr>PowerPoint Presentation</vt:lpstr>
      <vt:lpstr>PowerPoint Presentation</vt:lpstr>
      <vt:lpstr>PowerPoint Presentation</vt:lpstr>
      <vt:lpstr>Types of water pollution</vt:lpstr>
      <vt:lpstr>Acid and base</vt:lpstr>
      <vt:lpstr>PowerPoint Presentation</vt:lpstr>
      <vt:lpstr>PowerPoint Presentation</vt:lpstr>
      <vt:lpstr>Sediment</vt:lpstr>
      <vt:lpstr>PowerPoint Presentation</vt:lpstr>
      <vt:lpstr>PowerPoint Presentation</vt:lpstr>
      <vt:lpstr>Infectious Agents </vt:lpstr>
      <vt:lpstr>PowerPoint Presentation</vt:lpstr>
      <vt:lpstr>Inorganic Pollutants</vt:lpstr>
      <vt:lpstr>PowerPoint Presentation</vt:lpstr>
      <vt:lpstr>PowerPoint Presentation</vt:lpstr>
      <vt:lpstr>PowerPoint Presentation</vt:lpstr>
      <vt:lpstr>Organic Pollutants</vt:lpstr>
      <vt:lpstr>PowerPoint Presentation</vt:lpstr>
      <vt:lpstr>PowerPoint Presentation</vt:lpstr>
      <vt:lpstr>PowerPoint Presentation</vt:lpstr>
      <vt:lpstr>PowerPoint Presentation</vt:lpstr>
      <vt:lpstr>Oxygen-Demanding Wastes </vt:lpstr>
      <vt:lpstr>Biochemical oxygen demand (BOD)</vt:lpstr>
      <vt:lpstr>PowerPoint Presentation</vt:lpstr>
      <vt:lpstr>PowerPoint Presentation</vt:lpstr>
      <vt:lpstr>PowerPoint Presentation</vt:lpstr>
      <vt:lpstr>Typical values of k &amp; BOD ultimate (L) for various waters for default temperature of 20°C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HW: Compute the value of k &amp; BODu for the data given below </vt:lpstr>
      <vt:lpstr>Treatment evaluation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Waste water</dc:title>
  <dc:creator>User</dc:creator>
  <cp:lastModifiedBy>Amer Bader</cp:lastModifiedBy>
  <cp:revision>218</cp:revision>
  <dcterms:created xsi:type="dcterms:W3CDTF">2006-08-16T00:00:00Z</dcterms:created>
  <dcterms:modified xsi:type="dcterms:W3CDTF">2017-12-13T17:26:53Z</dcterms:modified>
</cp:coreProperties>
</file>